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2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9" r:id="rId4"/>
    <p:sldId id="260" r:id="rId5"/>
    <p:sldId id="261" r:id="rId6"/>
    <p:sldId id="263" r:id="rId7"/>
    <p:sldId id="262" r:id="rId8"/>
    <p:sldId id="282" r:id="rId9"/>
    <p:sldId id="264" r:id="rId10"/>
    <p:sldId id="265" r:id="rId11"/>
    <p:sldId id="266" r:id="rId12"/>
    <p:sldId id="267" r:id="rId13"/>
    <p:sldId id="283" r:id="rId14"/>
    <p:sldId id="271" r:id="rId15"/>
    <p:sldId id="284" r:id="rId16"/>
    <p:sldId id="285" r:id="rId17"/>
    <p:sldId id="268" r:id="rId18"/>
    <p:sldId id="269" r:id="rId19"/>
    <p:sldId id="286" r:id="rId20"/>
    <p:sldId id="270" r:id="rId21"/>
    <p:sldId id="273" r:id="rId22"/>
    <p:sldId id="287" r:id="rId23"/>
    <p:sldId id="288" r:id="rId24"/>
    <p:sldId id="274" r:id="rId25"/>
    <p:sldId id="275" r:id="rId26"/>
    <p:sldId id="276" r:id="rId27"/>
    <p:sldId id="277" r:id="rId28"/>
    <p:sldId id="289" r:id="rId29"/>
    <p:sldId id="290" r:id="rId30"/>
    <p:sldId id="291" r:id="rId31"/>
    <p:sldId id="279" r:id="rId32"/>
    <p:sldId id="280" r:id="rId33"/>
    <p:sldId id="281" r:id="rId34"/>
  </p:sldIdLst>
  <p:sldSz cx="9144000" cy="6858000" type="screen4x3"/>
  <p:notesSz cx="6954838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5C6FCC"/>
    <a:srgbClr val="7D569D"/>
    <a:srgbClr val="B4D5A0"/>
    <a:srgbClr val="2D5E2F"/>
    <a:srgbClr val="5298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715" autoAdjust="0"/>
  </p:normalViewPr>
  <p:slideViewPr>
    <p:cSldViewPr>
      <p:cViewPr varScale="1">
        <p:scale>
          <a:sx n="46" d="100"/>
          <a:sy n="46" d="100"/>
        </p:scale>
        <p:origin x="-5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E4D8C544-CA5F-4BD9-A7D7-747838121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9438"/>
            <a:ext cx="5564188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14891DE2-66D1-49CD-9278-A2C63918F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6E1FF1-F306-40F6-9126-33022CB7C9FD}" type="slidenum">
              <a:rPr lang="en-US" smtClean="0">
                <a:ea typeface="ＭＳ Ｐゴシック" pitchFamily="34" charset="-128"/>
              </a:rPr>
              <a:pPr/>
              <a:t>21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This is to show the students the design elements of the factorial combination before introducing the analysis elements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0"/>
            <a:ext cx="2284412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4013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495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" y="0"/>
            <a:ext cx="914082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371600"/>
            <a:ext cx="9144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886200"/>
            <a:ext cx="9144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" y="0"/>
            <a:ext cx="914082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371600"/>
            <a:ext cx="4495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495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" y="0"/>
            <a:ext cx="914082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9144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886200"/>
            <a:ext cx="9144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" y="0"/>
            <a:ext cx="914082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4495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/>
        </p:nvSpPr>
        <p:spPr bwMode="auto">
          <a:xfrm>
            <a:off x="0" y="0"/>
            <a:ext cx="9140825" cy="1600200"/>
          </a:xfrm>
          <a:prstGeom prst="rect">
            <a:avLst/>
          </a:prstGeom>
          <a:solidFill>
            <a:srgbClr val="5C6FCC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sz="4400" b="1">
                <a:solidFill>
                  <a:schemeClr val="bg1"/>
                </a:solidFill>
                <a:latin typeface="Times" pitchFamily="18" charset="0"/>
              </a:rPr>
              <a:t>Research Methods, Design, </a:t>
            </a:r>
            <a:br>
              <a:rPr lang="en-US" sz="4400" b="1">
                <a:solidFill>
                  <a:schemeClr val="bg1"/>
                </a:solidFill>
                <a:latin typeface="Times" pitchFamily="18" charset="0"/>
              </a:rPr>
            </a:br>
            <a:r>
              <a:rPr lang="en-US" sz="4400" b="1">
                <a:solidFill>
                  <a:schemeClr val="bg1"/>
                </a:solidFill>
                <a:latin typeface="Times" pitchFamily="18" charset="0"/>
              </a:rPr>
              <a:t>and Analysis</a:t>
            </a:r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6019800" y="6319838"/>
            <a:ext cx="304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 Copyright ©2014 by Pearson Education, Inc.</a:t>
            </a:r>
          </a:p>
          <a:p>
            <a:pPr algn="r">
              <a:defRPr/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All rights reserved.</a:t>
            </a:r>
          </a:p>
        </p:txBody>
      </p:sp>
      <p:pic>
        <p:nvPicPr>
          <p:cNvPr id="1028" name="Picture 9" descr="pearson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400800"/>
            <a:ext cx="800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7"/>
          <p:cNvSpPr txBox="1">
            <a:spLocks noChangeArrowheads="1"/>
          </p:cNvSpPr>
          <p:nvPr/>
        </p:nvSpPr>
        <p:spPr bwMode="auto">
          <a:xfrm>
            <a:off x="847725" y="6353175"/>
            <a:ext cx="517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en-US" sz="1000" i="1" smtClean="0"/>
              <a:t>Research Methods, Design, and Analysis</a:t>
            </a:r>
            <a:r>
              <a:rPr lang="en-US" sz="1000" smtClean="0"/>
              <a:t>, Twelfth Edition</a:t>
            </a:r>
            <a:endParaRPr lang="en-US" sz="1000" i="1" smtClean="0"/>
          </a:p>
          <a:p>
            <a:pPr>
              <a:defRPr/>
            </a:pPr>
            <a:r>
              <a:rPr lang="en-US" sz="1000" smtClean="0"/>
              <a:t>Christensen  •  Johnson  • Turner</a:t>
            </a:r>
          </a:p>
        </p:txBody>
      </p:sp>
      <p:sp>
        <p:nvSpPr>
          <p:cNvPr id="1030" name="Line 53"/>
          <p:cNvSpPr>
            <a:spLocks noChangeShapeType="1"/>
          </p:cNvSpPr>
          <p:nvPr/>
        </p:nvSpPr>
        <p:spPr bwMode="auto">
          <a:xfrm>
            <a:off x="3175" y="6248400"/>
            <a:ext cx="9140825" cy="0"/>
          </a:xfrm>
          <a:prstGeom prst="line">
            <a:avLst/>
          </a:prstGeom>
          <a:noFill/>
          <a:ln w="28575">
            <a:solidFill>
              <a:srgbClr val="5C6FC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033963" y="2967038"/>
            <a:ext cx="2011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2800" b="1" smtClean="0">
                <a:solidFill>
                  <a:srgbClr val="5C6FCC"/>
                </a:solidFill>
                <a:latin typeface="Times" pitchFamily="18" charset="0"/>
              </a:rPr>
              <a:t>CHAPTER</a:t>
            </a:r>
            <a:r>
              <a:rPr lang="en-US" sz="2800" smtClean="0">
                <a:solidFill>
                  <a:srgbClr val="7D569D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905000" y="1295400"/>
            <a:ext cx="53340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eaLnBrk="1" hangingPunct="1">
              <a:defRPr/>
            </a:pPr>
            <a:r>
              <a:rPr lang="en-US" sz="2000" smtClean="0">
                <a:solidFill>
                  <a:schemeClr val="bg1"/>
                </a:solidFill>
              </a:rPr>
              <a:t>Twelfth Edition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0825" cy="1371600"/>
          </a:xfrm>
          <a:prstGeom prst="rect">
            <a:avLst/>
          </a:prstGeom>
          <a:solidFill>
            <a:srgbClr val="5C6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5" name="Picture 11" descr="020594456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1752600"/>
            <a:ext cx="33543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C6FCC"/>
        </a:buClr>
        <a:buFont typeface="Times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C6FCC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5C6FCC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5C6FCC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5C6FCC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5C6FCC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5C6FCC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5C6FCC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5C6FCC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71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6019800" y="6319838"/>
            <a:ext cx="304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 Copyright ©2014 by Pearson Education, Inc.</a:t>
            </a:r>
          </a:p>
          <a:p>
            <a:pPr algn="r">
              <a:defRPr/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All rights reserved.</a:t>
            </a:r>
          </a:p>
        </p:txBody>
      </p:sp>
      <p:pic>
        <p:nvPicPr>
          <p:cNvPr id="2052" name="Picture 9" descr="pearson_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200" y="6400800"/>
            <a:ext cx="800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847725" y="6353175"/>
            <a:ext cx="471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en-US" sz="1000" i="1" smtClean="0"/>
              <a:t>Research Methods, Design, and Analysis</a:t>
            </a:r>
            <a:r>
              <a:rPr lang="en-US" sz="1000" smtClean="0"/>
              <a:t>, Twelfth Edition</a:t>
            </a:r>
            <a:endParaRPr lang="en-US" sz="1000" i="1" smtClean="0"/>
          </a:p>
          <a:p>
            <a:pPr>
              <a:defRPr/>
            </a:pPr>
            <a:r>
              <a:rPr lang="en-US" sz="1000" smtClean="0"/>
              <a:t>Christensen  •  Johnson  • Turner</a:t>
            </a:r>
          </a:p>
        </p:txBody>
      </p:sp>
      <p:sp>
        <p:nvSpPr>
          <p:cNvPr id="2054" name="Line 53"/>
          <p:cNvSpPr>
            <a:spLocks noChangeShapeType="1"/>
          </p:cNvSpPr>
          <p:nvPr/>
        </p:nvSpPr>
        <p:spPr bwMode="auto">
          <a:xfrm>
            <a:off x="3175" y="6248400"/>
            <a:ext cx="9140825" cy="0"/>
          </a:xfrm>
          <a:prstGeom prst="line">
            <a:avLst/>
          </a:prstGeom>
          <a:noFill/>
          <a:ln w="28575">
            <a:solidFill>
              <a:srgbClr val="5C6FC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175" y="0"/>
            <a:ext cx="9140825" cy="1371600"/>
          </a:xfrm>
          <a:prstGeom prst="rect">
            <a:avLst/>
          </a:prstGeom>
          <a:solidFill>
            <a:srgbClr val="5C6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C6FCC"/>
        </a:buClr>
        <a:buFont typeface="Times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C6FCC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5C6FCC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5C6FCC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5C6FCC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5C6FCC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5C6FCC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5C6FCC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5C6FCC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5029200" y="3886200"/>
            <a:ext cx="38100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b="1">
                <a:solidFill>
                  <a:srgbClr val="5C6FCC"/>
                </a:solidFill>
                <a:latin typeface="Times" pitchFamily="18" charset="0"/>
              </a:rPr>
              <a:t>Experimental Research Design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902450" y="2559050"/>
            <a:ext cx="6413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7200">
                <a:solidFill>
                  <a:srgbClr val="5C6FCC"/>
                </a:solidFill>
                <a:latin typeface="Times" pitchFamily="18" charset="0"/>
              </a:rPr>
              <a:t>8</a:t>
            </a:r>
            <a:endParaRPr lang="en-US" sz="7200">
              <a:solidFill>
                <a:srgbClr val="5C6F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Between-Participants Designs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Different groups are exposed to the different levels of the independent variable</a:t>
            </a:r>
          </a:p>
          <a:p>
            <a:pPr lvl="1"/>
            <a:r>
              <a:rPr lang="en-US" sz="2400" smtClean="0"/>
              <a:t>participants are randomly assigned to groups</a:t>
            </a:r>
          </a:p>
          <a:p>
            <a:r>
              <a:rPr lang="en-US" sz="2800" smtClean="0"/>
              <a:t>Posttest-only control-group design</a:t>
            </a:r>
          </a:p>
          <a:p>
            <a:pPr lvl="1"/>
            <a:r>
              <a:rPr lang="en-US" sz="2400" smtClean="0"/>
              <a:t>random assignment to groups creates equivalence</a:t>
            </a:r>
          </a:p>
          <a:p>
            <a:pPr lvl="1"/>
            <a:r>
              <a:rPr lang="en-US" sz="2400" smtClean="0"/>
              <a:t>use of control group eliminates most threats to internal validity</a:t>
            </a:r>
          </a:p>
          <a:p>
            <a:pPr lvl="1"/>
            <a:r>
              <a:rPr lang="en-US" sz="2400" smtClean="0"/>
              <a:t>weaknesses of design</a:t>
            </a:r>
          </a:p>
          <a:p>
            <a:pPr lvl="2"/>
            <a:r>
              <a:rPr lang="en-US" sz="2000" smtClean="0"/>
              <a:t>does not guarantee equivalence of groups – particularly with small sample size (N &lt; 30)</a:t>
            </a:r>
          </a:p>
          <a:p>
            <a:pPr lvl="2"/>
            <a:r>
              <a:rPr lang="en-US" sz="2000" smtClean="0"/>
              <a:t>no pretest to assess equivalence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Posttest-Only Control-Group Design</a:t>
            </a:r>
          </a:p>
        </p:txBody>
      </p:sp>
      <p:pic>
        <p:nvPicPr>
          <p:cNvPr id="13315" name="Picture 10" descr="FG_08_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98550" y="1371600"/>
            <a:ext cx="6945313" cy="2362200"/>
          </a:xfrm>
        </p:spPr>
      </p:pic>
      <p:sp>
        <p:nvSpPr>
          <p:cNvPr id="13316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Example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participants randomly assigned to groups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IV = Social Skills Training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experimental group – received social skills training (X)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control group – receives no social skills training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DV = posttest measure (O) for both groups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Posttest-Only Control-Group Design with Three Groups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Figure8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33340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Within-Participants Designs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Participants included in all conditions (also known as repeated measures designs)</a:t>
            </a:r>
          </a:p>
          <a:p>
            <a:r>
              <a:rPr lang="en-US" smtClean="0"/>
              <a:t>Counterbalancing necessary to eliminate linear sequencing effects</a:t>
            </a:r>
          </a:p>
          <a:p>
            <a:r>
              <a:rPr lang="en-US" smtClean="0"/>
              <a:t>Within-participants posttest-only design</a:t>
            </a:r>
          </a:p>
          <a:p>
            <a:pPr lvl="1"/>
            <a:r>
              <a:rPr lang="en-US" smtClean="0"/>
              <a:t>all participants receive all conditions, and a posttest is administered after each condition is administered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Within-Participants </a:t>
            </a:r>
            <a:br>
              <a:rPr lang="en-US" sz="4000" smtClean="0"/>
            </a:br>
            <a:r>
              <a:rPr lang="en-US" sz="4000" smtClean="0"/>
              <a:t>Posttest-Only Design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Insert figure 8.6 and figure 8.7 from textbook</a:t>
            </a:r>
          </a:p>
          <a:p>
            <a:r>
              <a:rPr lang="en-US" smtClean="0"/>
              <a:t>If possible both on this side of the slide</a:t>
            </a:r>
          </a:p>
          <a:p>
            <a:r>
              <a:rPr lang="en-US" smtClean="0"/>
              <a:t>If not then example on slide by itself first, then both figures on one slide together second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371600"/>
            <a:ext cx="4800600" cy="4876800"/>
          </a:xfrm>
        </p:spPr>
        <p:txBody>
          <a:bodyPr/>
          <a:lstStyle/>
          <a:p>
            <a:r>
              <a:rPr lang="en-US" smtClean="0"/>
              <a:t>Example </a:t>
            </a:r>
            <a:r>
              <a:rPr lang="en-US" sz="1900" smtClean="0"/>
              <a:t>(Mahoney, et al., 2005)</a:t>
            </a:r>
          </a:p>
          <a:p>
            <a:pPr lvl="1"/>
            <a:r>
              <a:rPr lang="en-US" smtClean="0"/>
              <a:t>participants = elementary school children</a:t>
            </a:r>
          </a:p>
          <a:p>
            <a:pPr lvl="1"/>
            <a:r>
              <a:rPr lang="en-US" smtClean="0"/>
              <a:t>IV = breakfast type</a:t>
            </a:r>
          </a:p>
          <a:p>
            <a:pPr lvl="2"/>
            <a:r>
              <a:rPr lang="en-US" smtClean="0"/>
              <a:t>cereal, oatmeal, no breakfast</a:t>
            </a:r>
          </a:p>
          <a:p>
            <a:pPr lvl="2"/>
            <a:r>
              <a:rPr lang="en-US" smtClean="0"/>
              <a:t>each type on three different days</a:t>
            </a:r>
          </a:p>
          <a:p>
            <a:pPr lvl="1"/>
            <a:r>
              <a:rPr lang="en-US" smtClean="0"/>
              <a:t>DV = cognitive performance</a:t>
            </a:r>
          </a:p>
          <a:p>
            <a:pPr lvl="2"/>
            <a:r>
              <a:rPr lang="en-US" smtClean="0"/>
              <a:t>series of cognitive tasks after breakfast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Within-Participants Designs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Strengths</a:t>
            </a:r>
          </a:p>
          <a:p>
            <a:pPr lvl="1"/>
            <a:r>
              <a:rPr lang="en-US" smtClean="0"/>
              <a:t>increased sensitivity because effects of individual differences are controlled</a:t>
            </a:r>
          </a:p>
          <a:p>
            <a:pPr lvl="1"/>
            <a:r>
              <a:rPr lang="en-US" smtClean="0"/>
              <a:t>fewer research participants needed</a:t>
            </a:r>
          </a:p>
          <a:p>
            <a:r>
              <a:rPr lang="en-US" smtClean="0"/>
              <a:t>Weaknesses</a:t>
            </a:r>
          </a:p>
          <a:p>
            <a:pPr lvl="1"/>
            <a:r>
              <a:rPr lang="en-US" smtClean="0"/>
              <a:t>difficult for participants</a:t>
            </a:r>
          </a:p>
          <a:p>
            <a:pPr lvl="1"/>
            <a:r>
              <a:rPr lang="en-US" smtClean="0"/>
              <a:t>potential problem of differential carryover effects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Mixed Designs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Contains both between participants and within participants variables</a:t>
            </a:r>
          </a:p>
          <a:p>
            <a:r>
              <a:rPr lang="en-US" smtClean="0"/>
              <a:t>Pretest-Posttest Control-Group Design</a:t>
            </a:r>
          </a:p>
          <a:p>
            <a:pPr lvl="1"/>
            <a:r>
              <a:rPr lang="en-US" smtClean="0"/>
              <a:t>pretest added to posttest-only control-group design</a:t>
            </a:r>
          </a:p>
          <a:p>
            <a:pPr lvl="1"/>
            <a:r>
              <a:rPr lang="en-US" smtClean="0"/>
              <a:t>between participants variable = variable of interest</a:t>
            </a:r>
          </a:p>
          <a:p>
            <a:pPr lvl="1"/>
            <a:r>
              <a:rPr lang="en-US" smtClean="0"/>
              <a:t>within participants variable = time (pretest and posttest)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Pretest-Posttest </a:t>
            </a:r>
            <a:br>
              <a:rPr lang="en-US" sz="4000" smtClean="0"/>
            </a:br>
            <a:r>
              <a:rPr lang="en-US" sz="4000" smtClean="0"/>
              <a:t>Control-Group Design</a:t>
            </a:r>
          </a:p>
        </p:txBody>
      </p:sp>
      <p:pic>
        <p:nvPicPr>
          <p:cNvPr id="19459" name="Picture 12" descr="FG_08_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65375"/>
            <a:ext cx="8229600" cy="28892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Pretest-Posttest </a:t>
            </a:r>
            <a:br>
              <a:rPr lang="en-US" sz="4000" smtClean="0"/>
            </a:br>
            <a:r>
              <a:rPr lang="en-US" sz="4000" smtClean="0"/>
              <a:t>Control-Group Design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5029200" cy="4876800"/>
          </a:xfrm>
        </p:spPr>
        <p:txBody>
          <a:bodyPr/>
          <a:lstStyle/>
          <a:p>
            <a:r>
              <a:rPr lang="en-US" sz="2400" smtClean="0"/>
              <a:t>Pretest for social anxiety</a:t>
            </a:r>
          </a:p>
          <a:p>
            <a:r>
              <a:rPr lang="en-US" sz="2400" smtClean="0"/>
              <a:t>Random assignment of 100 participants with social anxiety</a:t>
            </a:r>
          </a:p>
          <a:p>
            <a:r>
              <a:rPr lang="en-US" sz="2400" smtClean="0"/>
              <a:t>IV = treatment for social anxiety</a:t>
            </a:r>
          </a:p>
          <a:p>
            <a:pPr lvl="1"/>
            <a:r>
              <a:rPr lang="en-US" sz="2000" smtClean="0"/>
              <a:t>experimental group = anxiety reduction treatment (N = 50)</a:t>
            </a:r>
          </a:p>
          <a:p>
            <a:pPr lvl="1"/>
            <a:r>
              <a:rPr lang="en-US" sz="2000" smtClean="0"/>
              <a:t>control group = no anxiety reduction treatment (N = 50)</a:t>
            </a:r>
          </a:p>
          <a:p>
            <a:r>
              <a:rPr lang="en-US" sz="2400" smtClean="0"/>
              <a:t>DV = level of social anxiety (posttest)</a:t>
            </a:r>
          </a:p>
          <a:p>
            <a:r>
              <a:rPr lang="en-US" sz="2400" smtClean="0"/>
              <a:t>Results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371600"/>
            <a:ext cx="4114800" cy="4876800"/>
          </a:xfrm>
        </p:spPr>
        <p:txBody>
          <a:bodyPr/>
          <a:lstStyle/>
          <a:p>
            <a:r>
              <a:rPr lang="en-US" sz="2400" smtClean="0"/>
              <a:t>Insert figure 8.9 from textbook</a:t>
            </a:r>
          </a:p>
          <a:p>
            <a:endParaRPr lang="en-US" sz="24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Mixed Designs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Pretest-posttest control-group design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advantages of including a pretest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can assess the effects of randomization</a:t>
            </a:r>
          </a:p>
          <a:p>
            <a:pPr lvl="3">
              <a:lnSpc>
                <a:spcPct val="90000"/>
              </a:lnSpc>
            </a:pPr>
            <a:r>
              <a:rPr lang="en-US" smtClean="0"/>
              <a:t>insure that groups are equivalent on dependent variable prior to introduction of experimental conditions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determine if ceiling or floor effect has occurred 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allows use of analysis of covariance to statistically control for pretest differences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allows researcher to assess the change in dependent variable from pretest to posttest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Disadvantage of including a pretest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may not generalize to situations with no pretest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Research design</a:t>
            </a:r>
          </a:p>
          <a:p>
            <a:pPr lvl="1"/>
            <a:r>
              <a:rPr lang="en-US" smtClean="0"/>
              <a:t>the outline, plan, or strategy used to investigate the research problem</a:t>
            </a:r>
          </a:p>
          <a:p>
            <a:r>
              <a:rPr lang="en-US" smtClean="0"/>
              <a:t>Purpose of research design</a:t>
            </a:r>
          </a:p>
          <a:p>
            <a:pPr lvl="1"/>
            <a:r>
              <a:rPr lang="en-US" smtClean="0"/>
              <a:t>control for unwanted variation</a:t>
            </a:r>
          </a:p>
          <a:p>
            <a:pPr lvl="1"/>
            <a:r>
              <a:rPr lang="en-US" smtClean="0"/>
              <a:t>suggests how data will be statistically analyzed</a:t>
            </a:r>
          </a:p>
          <a:p>
            <a:r>
              <a:rPr lang="en-US" smtClean="0"/>
              <a:t>Goal of research design</a:t>
            </a:r>
          </a:p>
          <a:p>
            <a:pPr lvl="1"/>
            <a:r>
              <a:rPr lang="en-US" smtClean="0"/>
              <a:t>choose the strongest design that is possible, ethical, and feasible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Factorial Designs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Two or more IVs are studied to determine their separate and joint effects on the DV</a:t>
            </a:r>
          </a:p>
          <a:p>
            <a:pPr>
              <a:lnSpc>
                <a:spcPct val="90000"/>
              </a:lnSpc>
            </a:pPr>
            <a:r>
              <a:rPr lang="en-US" smtClean="0"/>
              <a:t>They can include: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only between participants variables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only within participants variables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both between and within participants variables (mixed design)</a:t>
            </a:r>
          </a:p>
          <a:p>
            <a:pPr>
              <a:lnSpc>
                <a:spcPct val="90000"/>
              </a:lnSpc>
            </a:pPr>
            <a:r>
              <a:rPr lang="en-US" smtClean="0"/>
              <a:t>Design layout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 picture or table showing the logical structure of a factorial design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Factorial Design Layout Example</a:t>
            </a:r>
          </a:p>
        </p:txBody>
      </p:sp>
      <p:graphicFrame>
        <p:nvGraphicFramePr>
          <p:cNvPr id="60530" name="Group 114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4892730"/>
        </p:xfrm>
        <a:graphic>
          <a:graphicData uri="http://schemas.openxmlformats.org/drawingml/2006/table">
            <a:tbl>
              <a:tblPr/>
              <a:tblGrid>
                <a:gridCol w="2133600"/>
                <a:gridCol w="2209800"/>
                <a:gridCol w="1600200"/>
                <a:gridCol w="1600200"/>
                <a:gridCol w="1600200"/>
              </a:tblGrid>
              <a:tr h="5180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Caffeine Consumption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0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low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medium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high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792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Sleep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Deprivation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 deprived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low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deprived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medium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deprived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high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deprived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06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deprived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low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deprived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medium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deprived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high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6FCC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deprived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Factorial Design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Design layout and analysis</a:t>
            </a:r>
          </a:p>
          <a:p>
            <a:pPr lvl="1"/>
            <a:r>
              <a:rPr lang="en-US" smtClean="0"/>
              <a:t>cell</a:t>
            </a:r>
          </a:p>
          <a:p>
            <a:pPr lvl="2"/>
            <a:r>
              <a:rPr lang="en-US" smtClean="0"/>
              <a:t>combination of levels of two or more independent variables</a:t>
            </a:r>
          </a:p>
          <a:p>
            <a:pPr lvl="1"/>
            <a:r>
              <a:rPr lang="en-US" smtClean="0"/>
              <a:t>cell mean</a:t>
            </a:r>
          </a:p>
          <a:p>
            <a:pPr lvl="2"/>
            <a:r>
              <a:rPr lang="en-US" smtClean="0"/>
              <a:t>the average score of the participants in a single cell</a:t>
            </a:r>
          </a:p>
          <a:p>
            <a:pPr lvl="1"/>
            <a:r>
              <a:rPr lang="en-US" smtClean="0"/>
              <a:t>marginal mean</a:t>
            </a:r>
          </a:p>
          <a:p>
            <a:pPr lvl="2"/>
            <a:r>
              <a:rPr lang="en-US" smtClean="0"/>
              <a:t>the average score of all participants receiving one level of an independent variable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Factorial Design Layout </a:t>
            </a:r>
            <a:br>
              <a:rPr lang="en-US" sz="4000" smtClean="0"/>
            </a:br>
            <a:r>
              <a:rPr lang="en-US" sz="4000" smtClean="0"/>
              <a:t>with Analysis</a:t>
            </a:r>
          </a:p>
        </p:txBody>
      </p:sp>
      <p:pic>
        <p:nvPicPr>
          <p:cNvPr id="25603" name="Picture 11" descr="FG_08_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490788"/>
            <a:ext cx="8229600" cy="27908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Factorial Designs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Main effect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the influence of one independent variable on the dependent variable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ignoring the second IV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one main effect for each IV in a study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Interaction effect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the joint, combined, or “interactive” effect of two or more independent variables on the dependent variable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i.e., when the effect of one independent variable depends on another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when displayed graphically, an interaction yields non-parallel lines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Factorial Design Example</a:t>
            </a:r>
          </a:p>
        </p:txBody>
      </p:sp>
      <p:pic>
        <p:nvPicPr>
          <p:cNvPr id="27651" name="Picture 10" descr="FG_08_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7163" y="1371600"/>
            <a:ext cx="6289675" cy="2362200"/>
          </a:xfrm>
        </p:spPr>
      </p:pic>
      <p:sp>
        <p:nvSpPr>
          <p:cNvPr id="27652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smtClean="0"/>
              <a:t>DV = driving performance or number of correct maneuvers</a:t>
            </a:r>
          </a:p>
          <a:p>
            <a:r>
              <a:rPr lang="en-US" sz="2400" smtClean="0"/>
              <a:t>Main effect of sleep deprivation</a:t>
            </a:r>
          </a:p>
          <a:p>
            <a:pPr lvl="1"/>
            <a:r>
              <a:rPr lang="en-US" sz="2000" smtClean="0"/>
              <a:t>not deprived = more correct maneuvers</a:t>
            </a:r>
          </a:p>
          <a:p>
            <a:r>
              <a:rPr lang="en-US" sz="2400" smtClean="0"/>
              <a:t>Main effect of caffeine</a:t>
            </a:r>
          </a:p>
          <a:p>
            <a:pPr lvl="1"/>
            <a:r>
              <a:rPr lang="en-US" sz="2000" smtClean="0"/>
              <a:t>medium caffeine consumption most correct maneuvers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 Graph of Interaction</a:t>
            </a:r>
          </a:p>
        </p:txBody>
      </p:sp>
      <p:pic>
        <p:nvPicPr>
          <p:cNvPr id="28675" name="Picture 15" descr="FG_08_0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78025"/>
            <a:ext cx="4495800" cy="3662363"/>
          </a:xfrm>
        </p:spPr>
      </p:pic>
      <p:sp>
        <p:nvSpPr>
          <p:cNvPr id="28676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371600"/>
            <a:ext cx="4876800" cy="4876800"/>
          </a:xfrm>
        </p:spPr>
        <p:txBody>
          <a:bodyPr/>
          <a:lstStyle/>
          <a:p>
            <a:r>
              <a:rPr lang="en-US" sz="2400" smtClean="0"/>
              <a:t>Interaction effect between sleep deprivation and caffeine consumption</a:t>
            </a:r>
          </a:p>
          <a:p>
            <a:pPr lvl="1"/>
            <a:r>
              <a:rPr lang="en-US" sz="2000" smtClean="0"/>
              <a:t>gives us more information than main effects </a:t>
            </a:r>
          </a:p>
          <a:p>
            <a:pPr lvl="1"/>
            <a:r>
              <a:rPr lang="en-US" sz="2000" smtClean="0"/>
              <a:t>if deprived of sleep, the more caffeine the better when it comes to driving performance</a:t>
            </a:r>
          </a:p>
          <a:p>
            <a:pPr lvl="1"/>
            <a:r>
              <a:rPr lang="en-US" sz="2000" smtClean="0"/>
              <a:t>if not deprived of sleep, medium levels of caffeine consumption increases deriving performance the most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Factorial Design Notation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2 x 2 design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number of numerals = number of IVs = 2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each number indicates the number of levels for each IV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IV1 = 2 levels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IV2 = 2 levels</a:t>
            </a:r>
          </a:p>
          <a:p>
            <a:pPr>
              <a:lnSpc>
                <a:spcPct val="90000"/>
              </a:lnSpc>
            </a:pPr>
            <a:r>
              <a:rPr lang="en-US" smtClean="0"/>
              <a:t>2 x 3 design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2 IVs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IV1 = 2 levels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IV2 = 3 levels</a:t>
            </a:r>
          </a:p>
          <a:p>
            <a:pPr lvl="2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Within Participants Factorial Design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Figure 8.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714" y="1524000"/>
            <a:ext cx="7138486" cy="460656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Mixed Model Factorial Design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Figure 8.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8342858" cy="40285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Weak Experimental Designs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Designs that do not control for many extraneous variables and provide weak evidence of cause and effect</a:t>
            </a:r>
          </a:p>
          <a:p>
            <a:r>
              <a:rPr lang="en-US" smtClean="0"/>
              <a:t>Only use when a stronger design cannot be used to answer the research question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Strengths and Weaknesses of Factorial Designs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Strengths</a:t>
            </a:r>
          </a:p>
          <a:p>
            <a:pPr lvl="1"/>
            <a:r>
              <a:rPr lang="en-US" smtClean="0"/>
              <a:t>more than one independent variable allows for more precise hypotheses</a:t>
            </a:r>
          </a:p>
          <a:p>
            <a:pPr lvl="1"/>
            <a:r>
              <a:rPr lang="en-US" smtClean="0"/>
              <a:t>control of extraneous variables by including as an independent variable</a:t>
            </a:r>
          </a:p>
          <a:p>
            <a:pPr lvl="1"/>
            <a:r>
              <a:rPr lang="en-US" smtClean="0"/>
              <a:t>ability to determine the interactive effect of two or more independent variables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Strengths and Weaknesses of Factorial Designs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Weaknesses</a:t>
            </a:r>
          </a:p>
          <a:p>
            <a:pPr lvl="1"/>
            <a:r>
              <a:rPr lang="en-US" smtClean="0"/>
              <a:t>using more than two independent variables may be logistically cumbersome </a:t>
            </a:r>
          </a:p>
          <a:p>
            <a:pPr lvl="2"/>
            <a:r>
              <a:rPr lang="en-US" smtClean="0"/>
              <a:t>examples</a:t>
            </a:r>
          </a:p>
          <a:p>
            <a:pPr lvl="3"/>
            <a:r>
              <a:rPr lang="en-US" smtClean="0"/>
              <a:t>2 x 2 design = 4 cells, 2 main effects, and 1 interaction</a:t>
            </a:r>
          </a:p>
          <a:p>
            <a:pPr lvl="3"/>
            <a:r>
              <a:rPr lang="en-US" smtClean="0"/>
              <a:t>2 x 3 design = 6 cells, 2 main effects, and 1 interaction</a:t>
            </a:r>
          </a:p>
          <a:p>
            <a:pPr lvl="3"/>
            <a:r>
              <a:rPr lang="en-US" smtClean="0"/>
              <a:t>2 x 2 x 3 design = 12 cells, 3 main effects, and 4 interactions</a:t>
            </a:r>
          </a:p>
          <a:p>
            <a:pPr lvl="1"/>
            <a:r>
              <a:rPr lang="en-US" smtClean="0"/>
              <a:t>higher-order interactions are difficult to interpret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Choice/Construction of the Appropriate Experimental Design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Examination of prior research literature can guide choice of design</a:t>
            </a:r>
          </a:p>
          <a:p>
            <a:r>
              <a:rPr lang="en-US" smtClean="0"/>
              <a:t>Many factors to consider </a:t>
            </a:r>
          </a:p>
          <a:p>
            <a:pPr lvl="1"/>
            <a:r>
              <a:rPr lang="en-US" smtClean="0"/>
              <a:t>use of control group</a:t>
            </a:r>
          </a:p>
          <a:p>
            <a:pPr lvl="1"/>
            <a:r>
              <a:rPr lang="en-US" smtClean="0"/>
              <a:t>number of comparison groups</a:t>
            </a:r>
          </a:p>
          <a:p>
            <a:pPr lvl="1"/>
            <a:r>
              <a:rPr lang="en-US" smtClean="0"/>
              <a:t>pretest(s)</a:t>
            </a:r>
          </a:p>
          <a:p>
            <a:pPr lvl="1"/>
            <a:r>
              <a:rPr lang="en-US" smtClean="0"/>
              <a:t>within-participants or between-participants</a:t>
            </a:r>
          </a:p>
          <a:p>
            <a:pPr lvl="1"/>
            <a:r>
              <a:rPr lang="en-US" smtClean="0"/>
              <a:t>number of independent and dependent variables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Weak Experimental Designs</a:t>
            </a:r>
          </a:p>
        </p:txBody>
      </p:sp>
      <p:sp>
        <p:nvSpPr>
          <p:cNvPr id="6147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9144000" cy="3276600"/>
          </a:xfrm>
        </p:spPr>
        <p:txBody>
          <a:bodyPr/>
          <a:lstStyle/>
          <a:p>
            <a:r>
              <a:rPr lang="en-US" sz="2800" smtClean="0"/>
              <a:t>One-group posttest-only design</a:t>
            </a:r>
          </a:p>
          <a:p>
            <a:pPr lvl="1"/>
            <a:r>
              <a:rPr lang="en-US" sz="2400" smtClean="0"/>
              <a:t>administration of a posttest to a single group of participants after they have been given an experimental treatment condition</a:t>
            </a:r>
          </a:p>
          <a:p>
            <a:pPr lvl="2"/>
            <a:r>
              <a:rPr lang="en-US" sz="2000" smtClean="0"/>
              <a:t>rarely useful because no pretest or control group</a:t>
            </a:r>
          </a:p>
          <a:p>
            <a:pPr lvl="2"/>
            <a:r>
              <a:rPr lang="en-US" sz="2000" smtClean="0"/>
              <a:t>almost all threats to internal validity apply</a:t>
            </a:r>
          </a:p>
          <a:p>
            <a:pPr lvl="2"/>
            <a:r>
              <a:rPr lang="en-US" sz="2000" smtClean="0"/>
              <a:t>is useful only when specific background information exists on the dependent variable</a:t>
            </a:r>
          </a:p>
        </p:txBody>
      </p:sp>
      <p:pic>
        <p:nvPicPr>
          <p:cNvPr id="6148" name="Picture 18" descr="FG_08_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5181600"/>
            <a:ext cx="6019800" cy="9207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Weak Experimental Designs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One-group pretest-posttest design</a:t>
            </a:r>
          </a:p>
          <a:p>
            <a:pPr lvl="1"/>
            <a:r>
              <a:rPr lang="en-US" smtClean="0"/>
              <a:t>design in which a treatment condition is interjected between a pretest and posttest of the dependent variable</a:t>
            </a:r>
          </a:p>
          <a:p>
            <a:pPr lvl="2"/>
            <a:r>
              <a:rPr lang="en-US" smtClean="0"/>
              <a:t>most threats to internal validity exist</a:t>
            </a:r>
          </a:p>
          <a:p>
            <a:pPr lvl="2"/>
            <a:r>
              <a:rPr lang="en-US" smtClean="0"/>
              <a:t>to infer causality must identify and demonstrate that internal validity threats do not exist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One-Group Pretest-Posttest Design</a:t>
            </a:r>
          </a:p>
        </p:txBody>
      </p:sp>
      <p:sp>
        <p:nvSpPr>
          <p:cNvPr id="8195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Example</a:t>
            </a:r>
          </a:p>
          <a:p>
            <a:pPr lvl="1"/>
            <a:r>
              <a:rPr lang="en-US" sz="2000" smtClean="0"/>
              <a:t>O = students’ reading measured at beginning of school year</a:t>
            </a:r>
          </a:p>
          <a:p>
            <a:pPr lvl="1"/>
            <a:r>
              <a:rPr lang="en-US" sz="2000" smtClean="0"/>
              <a:t>X = new reading curriculum employed throughout school year</a:t>
            </a:r>
          </a:p>
          <a:p>
            <a:pPr lvl="1"/>
            <a:r>
              <a:rPr lang="en-US" sz="2000" smtClean="0"/>
              <a:t>O = students’ reading measured at the end of the school year</a:t>
            </a:r>
          </a:p>
          <a:p>
            <a:r>
              <a:rPr lang="en-US" sz="2400" smtClean="0"/>
              <a:t>threats to internal validity not controlled for</a:t>
            </a:r>
          </a:p>
          <a:p>
            <a:pPr lvl="1"/>
            <a:r>
              <a:rPr lang="en-US" sz="2000" smtClean="0"/>
              <a:t>history, testing, regression, instrumentation, and maturation</a:t>
            </a:r>
          </a:p>
        </p:txBody>
      </p:sp>
      <p:pic>
        <p:nvPicPr>
          <p:cNvPr id="8196" name="Picture 10" descr="FG_08_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679700"/>
            <a:ext cx="4495800" cy="22590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Weak Experimental Designs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Posttest-only design with nonequivalent groups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design in which the performance of an experimental group is compared with that of a nonequivalent control group at the posttest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internal threats addressed include history, maturation, regression, and attrition 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no assurance of equality of groups because they were not randomly assigned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may confound selection with treatment effect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selection additive and interactive effects also may be present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Posttest-Only Design with Nonequivalent Groups Example</a:t>
            </a:r>
          </a:p>
        </p:txBody>
      </p:sp>
      <p:pic>
        <p:nvPicPr>
          <p:cNvPr id="10243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68450"/>
            <a:ext cx="8229600" cy="1968500"/>
          </a:xfrm>
        </p:spPr>
      </p:pic>
      <p:sp>
        <p:nvSpPr>
          <p:cNvPr id="10244" name="Rectangle 1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Experimental group = School A adopts new reading curriculum (X)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Control group = School B uses old reading curriculum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Both schools posttest reading at the end of the year (O)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Strong Experimental Designs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Designs that effectively control extraneous variables and provide strong evidence of cause and effect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Improved internal validity achieved by eliminating rival hypotheses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with control techniques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most important is random assignment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with a control group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group that does not get the independent variable or gets some standard value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serves as source of comparison to experimental group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controls for rival hypothesis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Experimental group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the group of participants that receives the treatment condition that is intended to produce an effect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hristensen_design_2">
  <a:themeElements>
    <a:clrScheme name="1_Christensen_design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hristensen_design_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Christensen_design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ristensen_design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ristensen_design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ristensen_design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ristensen_design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ristensen_design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ristensen_design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ristensen_design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ristensen_design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ristensen_design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ristensen_design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ristensen_design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hristensen_design_2">
  <a:themeElements>
    <a:clrScheme name="2_Christensen_design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hristensen_design_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Christensen_design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ristensen_design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ristensen_design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ristensen_design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ristensen_design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ristensen_design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hristensen_design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hristensen_design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hristensen_design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hristensen_design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hristensen_design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hristensen_design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HD:Users:jramsey:Desktop:Christensen:Christensen_design_2.pot</Template>
  <TotalTime>1919</TotalTime>
  <Words>1354</Words>
  <Application>Microsoft Office PowerPoint</Application>
  <PresentationFormat>On-screen Show (4:3)</PresentationFormat>
  <Paragraphs>215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1_Christensen_design_2</vt:lpstr>
      <vt:lpstr>2_Christensen_design_2</vt:lpstr>
      <vt:lpstr>Slide 1</vt:lpstr>
      <vt:lpstr>Introduction</vt:lpstr>
      <vt:lpstr>Weak Experimental Designs</vt:lpstr>
      <vt:lpstr>Weak Experimental Designs</vt:lpstr>
      <vt:lpstr>Weak Experimental Designs</vt:lpstr>
      <vt:lpstr>One-Group Pretest-Posttest Design</vt:lpstr>
      <vt:lpstr>Weak Experimental Designs</vt:lpstr>
      <vt:lpstr>Posttest-Only Design with Nonequivalent Groups Example</vt:lpstr>
      <vt:lpstr>Strong Experimental Designs</vt:lpstr>
      <vt:lpstr>Between-Participants Designs</vt:lpstr>
      <vt:lpstr>Posttest-Only Control-Group Design</vt:lpstr>
      <vt:lpstr>Posttest-Only Control-Group Design with Three Groups</vt:lpstr>
      <vt:lpstr>Within-Participants Designs</vt:lpstr>
      <vt:lpstr>Within-Participants  Posttest-Only Design</vt:lpstr>
      <vt:lpstr>Within-Participants Designs</vt:lpstr>
      <vt:lpstr>Mixed Designs</vt:lpstr>
      <vt:lpstr>Pretest-Posttest  Control-Group Design</vt:lpstr>
      <vt:lpstr>Pretest-Posttest  Control-Group Design</vt:lpstr>
      <vt:lpstr>Mixed Designs</vt:lpstr>
      <vt:lpstr>Factorial Designs</vt:lpstr>
      <vt:lpstr>Factorial Design Layout Example</vt:lpstr>
      <vt:lpstr>Factorial Design</vt:lpstr>
      <vt:lpstr>Factorial Design Layout  with Analysis</vt:lpstr>
      <vt:lpstr>Factorial Designs</vt:lpstr>
      <vt:lpstr>Factorial Design Example</vt:lpstr>
      <vt:lpstr>Line Graph of Interaction</vt:lpstr>
      <vt:lpstr>Factorial Design Notation</vt:lpstr>
      <vt:lpstr>Within Participants Factorial Design</vt:lpstr>
      <vt:lpstr>Mixed Model Factorial Design</vt:lpstr>
      <vt:lpstr>Strengths and Weaknesses of Factorial Designs</vt:lpstr>
      <vt:lpstr>Strengths and Weaknesses of Factorial Designs</vt:lpstr>
      <vt:lpstr>Choice/Construction of the Appropriate Experimental Design</vt:lpstr>
    </vt:vector>
  </TitlesOfParts>
  <Company>Workflow Data Systems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Ramsey</dc:creator>
  <cp:lastModifiedBy>Thomas Turner Johnson</cp:lastModifiedBy>
  <cp:revision>56</cp:revision>
  <dcterms:created xsi:type="dcterms:W3CDTF">2010-08-17T11:57:51Z</dcterms:created>
  <dcterms:modified xsi:type="dcterms:W3CDTF">2013-08-24T01:01:48Z</dcterms:modified>
</cp:coreProperties>
</file>