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60" r:id="rId4"/>
    <p:sldId id="261" r:id="rId5"/>
    <p:sldId id="257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2FA20F-B208-48E1-8555-B6397172B36A}" type="doc">
      <dgm:prSet loTypeId="urn:microsoft.com/office/officeart/2005/8/layout/pyramid3" loCatId="pyramid" qsTypeId="urn:microsoft.com/office/officeart/2005/8/quickstyle/simple1" qsCatId="simple" csTypeId="urn:microsoft.com/office/officeart/2005/8/colors/accent1_3" csCatId="accent1" phldr="1"/>
      <dgm:spPr/>
    </dgm:pt>
    <dgm:pt modelId="{BC96B11A-3B8E-45C4-801E-ED9EFB33EBC5}">
      <dgm:prSet phldrT="[Metin]"/>
      <dgm:spPr>
        <a:solidFill>
          <a:srgbClr val="0070C0"/>
        </a:solidFill>
      </dgm:spPr>
      <dgm:t>
        <a:bodyPr/>
        <a:lstStyle/>
        <a:p>
          <a:r>
            <a:rPr lang="tr-TR" dirty="0" err="1" smtClean="0">
              <a:solidFill>
                <a:schemeClr val="tx1"/>
              </a:solidFill>
            </a:rPr>
            <a:t>Motives</a:t>
          </a:r>
          <a:r>
            <a:rPr lang="tr-TR" dirty="0" smtClean="0">
              <a:solidFill>
                <a:schemeClr val="tx1"/>
              </a:solidFill>
            </a:rPr>
            <a:t> for </a:t>
          </a:r>
          <a:r>
            <a:rPr lang="tr-TR" dirty="0" err="1" smtClean="0">
              <a:solidFill>
                <a:schemeClr val="tx1"/>
              </a:solidFill>
            </a:rPr>
            <a:t>using</a:t>
          </a:r>
          <a:r>
            <a:rPr lang="tr-TR" dirty="0" smtClean="0">
              <a:solidFill>
                <a:schemeClr val="tx1"/>
              </a:solidFill>
            </a:rPr>
            <a:t> of </a:t>
          </a:r>
          <a:r>
            <a:rPr lang="tr-TR" dirty="0" err="1" smtClean="0">
              <a:solidFill>
                <a:schemeClr val="tx1"/>
              </a:solidFill>
            </a:rPr>
            <a:t>social</a:t>
          </a:r>
          <a:r>
            <a:rPr lang="tr-TR" dirty="0" smtClean="0">
              <a:solidFill>
                <a:schemeClr val="tx1"/>
              </a:solidFill>
            </a:rPr>
            <a:t> </a:t>
          </a:r>
          <a:r>
            <a:rPr lang="tr-TR" dirty="0" err="1" smtClean="0">
              <a:solidFill>
                <a:schemeClr val="tx1"/>
              </a:solidFill>
            </a:rPr>
            <a:t>media</a:t>
          </a:r>
          <a:r>
            <a:rPr lang="tr-TR" dirty="0" smtClean="0">
              <a:solidFill>
                <a:schemeClr val="tx1"/>
              </a:solidFill>
            </a:rPr>
            <a:t> </a:t>
          </a:r>
          <a:r>
            <a:rPr lang="tr-TR" dirty="0" err="1" smtClean="0">
              <a:solidFill>
                <a:schemeClr val="tx1"/>
              </a:solidFill>
            </a:rPr>
            <a:t>and</a:t>
          </a:r>
          <a:r>
            <a:rPr lang="tr-TR" dirty="0" smtClean="0">
              <a:solidFill>
                <a:schemeClr val="tx1"/>
              </a:solidFill>
            </a:rPr>
            <a:t> Facebook</a:t>
          </a:r>
          <a:endParaRPr lang="en-US" dirty="0">
            <a:solidFill>
              <a:schemeClr val="tx1"/>
            </a:solidFill>
          </a:endParaRPr>
        </a:p>
      </dgm:t>
    </dgm:pt>
    <dgm:pt modelId="{A21BEEEE-3936-4435-B5D7-5E925CCF65E2}" type="parTrans" cxnId="{0EB5CA2A-5C3E-4070-ACE4-80B47A22049B}">
      <dgm:prSet/>
      <dgm:spPr/>
      <dgm:t>
        <a:bodyPr/>
        <a:lstStyle/>
        <a:p>
          <a:endParaRPr lang="en-US"/>
        </a:p>
      </dgm:t>
    </dgm:pt>
    <dgm:pt modelId="{15F15611-204E-4FB5-AA00-47619C6A29F7}" type="sibTrans" cxnId="{0EB5CA2A-5C3E-4070-ACE4-80B47A22049B}">
      <dgm:prSet/>
      <dgm:spPr/>
      <dgm:t>
        <a:bodyPr/>
        <a:lstStyle/>
        <a:p>
          <a:endParaRPr lang="en-US"/>
        </a:p>
      </dgm:t>
    </dgm:pt>
    <dgm:pt modelId="{E215A851-EF48-4C07-8A50-485526BF0B17}">
      <dgm:prSet phldrT="[Metin]"/>
      <dgm:spPr/>
      <dgm:t>
        <a:bodyPr/>
        <a:lstStyle/>
        <a:p>
          <a:r>
            <a:rPr lang="tr-TR" dirty="0" err="1" smtClean="0">
              <a:solidFill>
                <a:schemeClr val="tx1"/>
              </a:solidFill>
            </a:rPr>
            <a:t>Personality</a:t>
          </a:r>
          <a:r>
            <a:rPr lang="tr-TR" dirty="0" smtClean="0">
              <a:solidFill>
                <a:schemeClr val="tx1"/>
              </a:solidFill>
            </a:rPr>
            <a:t> </a:t>
          </a:r>
          <a:r>
            <a:rPr lang="tr-TR" dirty="0" err="1" smtClean="0">
              <a:solidFill>
                <a:schemeClr val="tx1"/>
              </a:solidFill>
            </a:rPr>
            <a:t>and</a:t>
          </a:r>
          <a:r>
            <a:rPr lang="tr-TR" dirty="0" smtClean="0">
              <a:solidFill>
                <a:schemeClr val="tx1"/>
              </a:solidFill>
            </a:rPr>
            <a:t> Facebook</a:t>
          </a:r>
          <a:endParaRPr lang="en-US" dirty="0">
            <a:solidFill>
              <a:schemeClr val="tx1"/>
            </a:solidFill>
          </a:endParaRPr>
        </a:p>
      </dgm:t>
    </dgm:pt>
    <dgm:pt modelId="{00E2BC80-2226-4309-9DC1-5F38AC8FC217}" type="parTrans" cxnId="{AE79036D-64C3-473B-ADA6-F52C936D0913}">
      <dgm:prSet/>
      <dgm:spPr/>
      <dgm:t>
        <a:bodyPr/>
        <a:lstStyle/>
        <a:p>
          <a:endParaRPr lang="en-US"/>
        </a:p>
      </dgm:t>
    </dgm:pt>
    <dgm:pt modelId="{EE7D7595-9834-4310-9164-5BBAA8A7D36F}" type="sibTrans" cxnId="{AE79036D-64C3-473B-ADA6-F52C936D0913}">
      <dgm:prSet/>
      <dgm:spPr/>
      <dgm:t>
        <a:bodyPr/>
        <a:lstStyle/>
        <a:p>
          <a:endParaRPr lang="en-US"/>
        </a:p>
      </dgm:t>
    </dgm:pt>
    <dgm:pt modelId="{844DD479-BD52-40A2-AFFB-65B041D74C6D}">
      <dgm:prSet phldrT="[Metin]" custT="1"/>
      <dgm:spPr/>
      <dgm:t>
        <a:bodyPr/>
        <a:lstStyle/>
        <a:p>
          <a:r>
            <a:rPr lang="tr-TR" sz="1800" dirty="0" err="1" smtClean="0">
              <a:solidFill>
                <a:schemeClr val="tx1"/>
              </a:solidFill>
            </a:rPr>
            <a:t>Narcissism</a:t>
          </a:r>
          <a:r>
            <a:rPr lang="tr-TR" sz="1800" dirty="0" smtClean="0">
              <a:solidFill>
                <a:schemeClr val="tx1"/>
              </a:solidFill>
            </a:rPr>
            <a:t> </a:t>
          </a:r>
          <a:r>
            <a:rPr lang="tr-TR" sz="1800" dirty="0" err="1" smtClean="0">
              <a:solidFill>
                <a:schemeClr val="tx1"/>
              </a:solidFill>
            </a:rPr>
            <a:t>and</a:t>
          </a:r>
          <a:r>
            <a:rPr lang="tr-TR" sz="1800" dirty="0" smtClean="0">
              <a:solidFill>
                <a:schemeClr val="tx1"/>
              </a:solidFill>
            </a:rPr>
            <a:t> Facebook</a:t>
          </a:r>
          <a:endParaRPr lang="en-US" sz="1800" dirty="0">
            <a:solidFill>
              <a:schemeClr val="tx1"/>
            </a:solidFill>
          </a:endParaRPr>
        </a:p>
      </dgm:t>
    </dgm:pt>
    <dgm:pt modelId="{16AB4C49-AB4A-4964-8575-09338CAE6B19}" type="parTrans" cxnId="{A228AF6E-05ED-41A1-BDFC-C91554FFF608}">
      <dgm:prSet/>
      <dgm:spPr/>
      <dgm:t>
        <a:bodyPr/>
        <a:lstStyle/>
        <a:p>
          <a:endParaRPr lang="en-US"/>
        </a:p>
      </dgm:t>
    </dgm:pt>
    <dgm:pt modelId="{25F72E0A-D665-4C8A-A558-AE868ABEF7E7}" type="sibTrans" cxnId="{A228AF6E-05ED-41A1-BDFC-C91554FFF608}">
      <dgm:prSet/>
      <dgm:spPr/>
      <dgm:t>
        <a:bodyPr/>
        <a:lstStyle/>
        <a:p>
          <a:endParaRPr lang="en-US"/>
        </a:p>
      </dgm:t>
    </dgm:pt>
    <dgm:pt modelId="{9C5D4F0B-A854-45AD-824E-2CD5A2DD13BD}">
      <dgm:prSet phldrT="[Metin]" custT="1"/>
      <dgm:spPr>
        <a:solidFill>
          <a:srgbClr val="00C0BB"/>
        </a:solidFill>
      </dgm:spPr>
      <dgm:t>
        <a:bodyPr/>
        <a:lstStyle/>
        <a:p>
          <a:r>
            <a:rPr lang="tr-TR" sz="1800" dirty="0" err="1" smtClean="0">
              <a:solidFill>
                <a:schemeClr val="tx1"/>
              </a:solidFill>
            </a:rPr>
            <a:t>Aims</a:t>
          </a:r>
          <a:r>
            <a:rPr lang="tr-TR" sz="1800" dirty="0" smtClean="0">
              <a:solidFill>
                <a:schemeClr val="tx1"/>
              </a:solidFill>
            </a:rPr>
            <a:t> </a:t>
          </a:r>
          <a:r>
            <a:rPr lang="tr-TR" sz="1800" dirty="0" err="1" smtClean="0">
              <a:solidFill>
                <a:schemeClr val="tx1"/>
              </a:solidFill>
            </a:rPr>
            <a:t>and</a:t>
          </a:r>
          <a:r>
            <a:rPr lang="tr-TR" sz="1800" dirty="0" smtClean="0">
              <a:solidFill>
                <a:schemeClr val="tx1"/>
              </a:solidFill>
            </a:rPr>
            <a:t> </a:t>
          </a:r>
          <a:r>
            <a:rPr lang="tr-TR" sz="1800" dirty="0" err="1" smtClean="0">
              <a:solidFill>
                <a:schemeClr val="tx1"/>
              </a:solidFill>
            </a:rPr>
            <a:t>hypothesis</a:t>
          </a:r>
          <a:endParaRPr lang="en-US" sz="1800" dirty="0">
            <a:solidFill>
              <a:schemeClr val="tx1"/>
            </a:solidFill>
          </a:endParaRPr>
        </a:p>
      </dgm:t>
    </dgm:pt>
    <dgm:pt modelId="{10C749AF-90CF-4D97-AF33-852F8A71A5A7}" type="parTrans" cxnId="{996C238D-53B5-4AD6-ADCF-7F6AE6511BA0}">
      <dgm:prSet/>
      <dgm:spPr/>
      <dgm:t>
        <a:bodyPr/>
        <a:lstStyle/>
        <a:p>
          <a:endParaRPr lang="en-US"/>
        </a:p>
      </dgm:t>
    </dgm:pt>
    <dgm:pt modelId="{6BFA985E-76DB-42AC-AE9F-270B5BE954DA}" type="sibTrans" cxnId="{996C238D-53B5-4AD6-ADCF-7F6AE6511BA0}">
      <dgm:prSet/>
      <dgm:spPr/>
      <dgm:t>
        <a:bodyPr/>
        <a:lstStyle/>
        <a:p>
          <a:endParaRPr lang="en-US"/>
        </a:p>
      </dgm:t>
    </dgm:pt>
    <dgm:pt modelId="{0851EF99-A446-4AC5-AA52-99EE0E20DE68}" type="pres">
      <dgm:prSet presAssocID="{5B2FA20F-B208-48E1-8555-B6397172B36A}" presName="Name0" presStyleCnt="0">
        <dgm:presLayoutVars>
          <dgm:dir/>
          <dgm:animLvl val="lvl"/>
          <dgm:resizeHandles val="exact"/>
        </dgm:presLayoutVars>
      </dgm:prSet>
      <dgm:spPr/>
    </dgm:pt>
    <dgm:pt modelId="{351105E7-9E6B-4013-9912-B1A250D7BCF6}" type="pres">
      <dgm:prSet presAssocID="{BC96B11A-3B8E-45C4-801E-ED9EFB33EBC5}" presName="Name8" presStyleCnt="0"/>
      <dgm:spPr/>
    </dgm:pt>
    <dgm:pt modelId="{59C9168B-5AA5-491B-A54C-32F23BF7F892}" type="pres">
      <dgm:prSet presAssocID="{BC96B11A-3B8E-45C4-801E-ED9EFB33EBC5}" presName="level" presStyleLbl="node1" presStyleIdx="0" presStyleCnt="4" custLinFactNeighborX="-574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CBDA42-8162-4728-8A3F-44FE4629121D}" type="pres">
      <dgm:prSet presAssocID="{BC96B11A-3B8E-45C4-801E-ED9EFB33EBC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00FFCD-4B94-4E79-8DC1-6E2F9B43943E}" type="pres">
      <dgm:prSet presAssocID="{E215A851-EF48-4C07-8A50-485526BF0B17}" presName="Name8" presStyleCnt="0"/>
      <dgm:spPr/>
    </dgm:pt>
    <dgm:pt modelId="{093141BD-7A80-41DF-AC07-B8ECA534DA6A}" type="pres">
      <dgm:prSet presAssocID="{E215A851-EF48-4C07-8A50-485526BF0B17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792A5F-94C3-42E6-B68C-7442128C7289}" type="pres">
      <dgm:prSet presAssocID="{E215A851-EF48-4C07-8A50-485526BF0B1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36B57C-1353-4BA0-B560-BC0CE4A92B1C}" type="pres">
      <dgm:prSet presAssocID="{844DD479-BD52-40A2-AFFB-65B041D74C6D}" presName="Name8" presStyleCnt="0"/>
      <dgm:spPr/>
    </dgm:pt>
    <dgm:pt modelId="{FFADFE8D-935D-4AAF-9D32-B05C4E2E553A}" type="pres">
      <dgm:prSet presAssocID="{844DD479-BD52-40A2-AFFB-65B041D74C6D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E11920-D4DD-4855-BDAE-302447AC0E70}" type="pres">
      <dgm:prSet presAssocID="{844DD479-BD52-40A2-AFFB-65B041D74C6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273D4C-DAD9-4C87-B9C7-5CDF7CABCE7D}" type="pres">
      <dgm:prSet presAssocID="{9C5D4F0B-A854-45AD-824E-2CD5A2DD13BD}" presName="Name8" presStyleCnt="0"/>
      <dgm:spPr/>
    </dgm:pt>
    <dgm:pt modelId="{4AD5521D-3C20-4F16-93BF-F9C7E5FBE35D}" type="pres">
      <dgm:prSet presAssocID="{9C5D4F0B-A854-45AD-824E-2CD5A2DD13BD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D12CAA-7D28-4919-A88E-6BB5C29113B1}" type="pres">
      <dgm:prSet presAssocID="{9C5D4F0B-A854-45AD-824E-2CD5A2DD13B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13F7B6-0112-432E-A018-E42E47A036CF}" type="presOf" srcId="{BC96B11A-3B8E-45C4-801E-ED9EFB33EBC5}" destId="{4DCBDA42-8162-4728-8A3F-44FE4629121D}" srcOrd="1" destOrd="0" presId="urn:microsoft.com/office/officeart/2005/8/layout/pyramid3"/>
    <dgm:cxn modelId="{A228AF6E-05ED-41A1-BDFC-C91554FFF608}" srcId="{5B2FA20F-B208-48E1-8555-B6397172B36A}" destId="{844DD479-BD52-40A2-AFFB-65B041D74C6D}" srcOrd="2" destOrd="0" parTransId="{16AB4C49-AB4A-4964-8575-09338CAE6B19}" sibTransId="{25F72E0A-D665-4C8A-A558-AE868ABEF7E7}"/>
    <dgm:cxn modelId="{C77F99BA-952C-48DB-801C-37FC7330946C}" type="presOf" srcId="{9C5D4F0B-A854-45AD-824E-2CD5A2DD13BD}" destId="{E1D12CAA-7D28-4919-A88E-6BB5C29113B1}" srcOrd="1" destOrd="0" presId="urn:microsoft.com/office/officeart/2005/8/layout/pyramid3"/>
    <dgm:cxn modelId="{0A55D19E-F21F-4C4C-98D1-DBCEA7B5CAD8}" type="presOf" srcId="{844DD479-BD52-40A2-AFFB-65B041D74C6D}" destId="{E4E11920-D4DD-4855-BDAE-302447AC0E70}" srcOrd="1" destOrd="0" presId="urn:microsoft.com/office/officeart/2005/8/layout/pyramid3"/>
    <dgm:cxn modelId="{03519429-DE3C-4E9E-96DA-7C05915343A4}" type="presOf" srcId="{E215A851-EF48-4C07-8A50-485526BF0B17}" destId="{093141BD-7A80-41DF-AC07-B8ECA534DA6A}" srcOrd="0" destOrd="0" presId="urn:microsoft.com/office/officeart/2005/8/layout/pyramid3"/>
    <dgm:cxn modelId="{8BAAB8C9-8D50-434F-ADF8-9A0A239F06A8}" type="presOf" srcId="{BC96B11A-3B8E-45C4-801E-ED9EFB33EBC5}" destId="{59C9168B-5AA5-491B-A54C-32F23BF7F892}" srcOrd="0" destOrd="0" presId="urn:microsoft.com/office/officeart/2005/8/layout/pyramid3"/>
    <dgm:cxn modelId="{80717AB2-1F6F-4652-9AB7-C8CC0D3F98C6}" type="presOf" srcId="{5B2FA20F-B208-48E1-8555-B6397172B36A}" destId="{0851EF99-A446-4AC5-AA52-99EE0E20DE68}" srcOrd="0" destOrd="0" presId="urn:microsoft.com/office/officeart/2005/8/layout/pyramid3"/>
    <dgm:cxn modelId="{996C238D-53B5-4AD6-ADCF-7F6AE6511BA0}" srcId="{5B2FA20F-B208-48E1-8555-B6397172B36A}" destId="{9C5D4F0B-A854-45AD-824E-2CD5A2DD13BD}" srcOrd="3" destOrd="0" parTransId="{10C749AF-90CF-4D97-AF33-852F8A71A5A7}" sibTransId="{6BFA985E-76DB-42AC-AE9F-270B5BE954DA}"/>
    <dgm:cxn modelId="{2891AC09-9F7F-4A53-AEEC-A8A5DD4DC7D3}" type="presOf" srcId="{E215A851-EF48-4C07-8A50-485526BF0B17}" destId="{BE792A5F-94C3-42E6-B68C-7442128C7289}" srcOrd="1" destOrd="0" presId="urn:microsoft.com/office/officeart/2005/8/layout/pyramid3"/>
    <dgm:cxn modelId="{AE79036D-64C3-473B-ADA6-F52C936D0913}" srcId="{5B2FA20F-B208-48E1-8555-B6397172B36A}" destId="{E215A851-EF48-4C07-8A50-485526BF0B17}" srcOrd="1" destOrd="0" parTransId="{00E2BC80-2226-4309-9DC1-5F38AC8FC217}" sibTransId="{EE7D7595-9834-4310-9164-5BBAA8A7D36F}"/>
    <dgm:cxn modelId="{60C52CD3-33A8-4BC7-B6E7-01FDC55E2DD3}" type="presOf" srcId="{844DD479-BD52-40A2-AFFB-65B041D74C6D}" destId="{FFADFE8D-935D-4AAF-9D32-B05C4E2E553A}" srcOrd="0" destOrd="0" presId="urn:microsoft.com/office/officeart/2005/8/layout/pyramid3"/>
    <dgm:cxn modelId="{46B5C4F6-5191-4461-92ED-02636B30890F}" type="presOf" srcId="{9C5D4F0B-A854-45AD-824E-2CD5A2DD13BD}" destId="{4AD5521D-3C20-4F16-93BF-F9C7E5FBE35D}" srcOrd="0" destOrd="0" presId="urn:microsoft.com/office/officeart/2005/8/layout/pyramid3"/>
    <dgm:cxn modelId="{0EB5CA2A-5C3E-4070-ACE4-80B47A22049B}" srcId="{5B2FA20F-B208-48E1-8555-B6397172B36A}" destId="{BC96B11A-3B8E-45C4-801E-ED9EFB33EBC5}" srcOrd="0" destOrd="0" parTransId="{A21BEEEE-3936-4435-B5D7-5E925CCF65E2}" sibTransId="{15F15611-204E-4FB5-AA00-47619C6A29F7}"/>
    <dgm:cxn modelId="{F36662FE-CA05-4F33-98E9-67F9230F2B4E}" type="presParOf" srcId="{0851EF99-A446-4AC5-AA52-99EE0E20DE68}" destId="{351105E7-9E6B-4013-9912-B1A250D7BCF6}" srcOrd="0" destOrd="0" presId="urn:microsoft.com/office/officeart/2005/8/layout/pyramid3"/>
    <dgm:cxn modelId="{30F7595D-EDF5-4669-A9DC-AD12ED247A7D}" type="presParOf" srcId="{351105E7-9E6B-4013-9912-B1A250D7BCF6}" destId="{59C9168B-5AA5-491B-A54C-32F23BF7F892}" srcOrd="0" destOrd="0" presId="urn:microsoft.com/office/officeart/2005/8/layout/pyramid3"/>
    <dgm:cxn modelId="{0AB8949A-FA4F-41BF-A0EA-38D2DF5D41DA}" type="presParOf" srcId="{351105E7-9E6B-4013-9912-B1A250D7BCF6}" destId="{4DCBDA42-8162-4728-8A3F-44FE4629121D}" srcOrd="1" destOrd="0" presId="urn:microsoft.com/office/officeart/2005/8/layout/pyramid3"/>
    <dgm:cxn modelId="{1599AB33-A8C2-42E9-B481-27C4FFCC36C3}" type="presParOf" srcId="{0851EF99-A446-4AC5-AA52-99EE0E20DE68}" destId="{7200FFCD-4B94-4E79-8DC1-6E2F9B43943E}" srcOrd="1" destOrd="0" presId="urn:microsoft.com/office/officeart/2005/8/layout/pyramid3"/>
    <dgm:cxn modelId="{845B93A4-C1AA-4FC7-BD21-4F5980D6184E}" type="presParOf" srcId="{7200FFCD-4B94-4E79-8DC1-6E2F9B43943E}" destId="{093141BD-7A80-41DF-AC07-B8ECA534DA6A}" srcOrd="0" destOrd="0" presId="urn:microsoft.com/office/officeart/2005/8/layout/pyramid3"/>
    <dgm:cxn modelId="{223A7EF4-4647-4BD7-A7C5-BC8A23CD9381}" type="presParOf" srcId="{7200FFCD-4B94-4E79-8DC1-6E2F9B43943E}" destId="{BE792A5F-94C3-42E6-B68C-7442128C7289}" srcOrd="1" destOrd="0" presId="urn:microsoft.com/office/officeart/2005/8/layout/pyramid3"/>
    <dgm:cxn modelId="{1B431991-1121-4DCF-AB74-277A20782DD3}" type="presParOf" srcId="{0851EF99-A446-4AC5-AA52-99EE0E20DE68}" destId="{E736B57C-1353-4BA0-B560-BC0CE4A92B1C}" srcOrd="2" destOrd="0" presId="urn:microsoft.com/office/officeart/2005/8/layout/pyramid3"/>
    <dgm:cxn modelId="{3AC29930-0695-48CE-BA1E-E881DE49A6F2}" type="presParOf" srcId="{E736B57C-1353-4BA0-B560-BC0CE4A92B1C}" destId="{FFADFE8D-935D-4AAF-9D32-B05C4E2E553A}" srcOrd="0" destOrd="0" presId="urn:microsoft.com/office/officeart/2005/8/layout/pyramid3"/>
    <dgm:cxn modelId="{1018FE5E-51E3-4901-859F-B34A2595F729}" type="presParOf" srcId="{E736B57C-1353-4BA0-B560-BC0CE4A92B1C}" destId="{E4E11920-D4DD-4855-BDAE-302447AC0E70}" srcOrd="1" destOrd="0" presId="urn:microsoft.com/office/officeart/2005/8/layout/pyramid3"/>
    <dgm:cxn modelId="{9EAA1901-0A61-4CAB-98B3-39D6C1536A79}" type="presParOf" srcId="{0851EF99-A446-4AC5-AA52-99EE0E20DE68}" destId="{31273D4C-DAD9-4C87-B9C7-5CDF7CABCE7D}" srcOrd="3" destOrd="0" presId="urn:microsoft.com/office/officeart/2005/8/layout/pyramid3"/>
    <dgm:cxn modelId="{3F3C0644-5B68-4824-A166-341E99917FFA}" type="presParOf" srcId="{31273D4C-DAD9-4C87-B9C7-5CDF7CABCE7D}" destId="{4AD5521D-3C20-4F16-93BF-F9C7E5FBE35D}" srcOrd="0" destOrd="0" presId="urn:microsoft.com/office/officeart/2005/8/layout/pyramid3"/>
    <dgm:cxn modelId="{789FC53E-BD42-42F7-97DC-A34E534CDF6C}" type="presParOf" srcId="{31273D4C-DAD9-4C87-B9C7-5CDF7CABCE7D}" destId="{E1D12CAA-7D28-4919-A88E-6BB5C29113B1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C9168B-5AA5-491B-A54C-32F23BF7F892}">
      <dsp:nvSpPr>
        <dsp:cNvPr id="0" name=""/>
        <dsp:cNvSpPr/>
      </dsp:nvSpPr>
      <dsp:spPr>
        <a:xfrm rot="10800000">
          <a:off x="0" y="0"/>
          <a:ext cx="3831165" cy="934451"/>
        </a:xfrm>
        <a:prstGeom prst="trapezoid">
          <a:avLst>
            <a:gd name="adj" fmla="val 51249"/>
          </a:avLst>
        </a:prstGeom>
        <a:solidFill>
          <a:srgbClr val="0070C0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err="1" smtClean="0">
              <a:solidFill>
                <a:schemeClr val="tx1"/>
              </a:solidFill>
            </a:rPr>
            <a:t>Motives</a:t>
          </a:r>
          <a:r>
            <a:rPr lang="tr-TR" sz="2100" kern="1200" dirty="0" smtClean="0">
              <a:solidFill>
                <a:schemeClr val="tx1"/>
              </a:solidFill>
            </a:rPr>
            <a:t> for </a:t>
          </a:r>
          <a:r>
            <a:rPr lang="tr-TR" sz="2100" kern="1200" dirty="0" err="1" smtClean="0">
              <a:solidFill>
                <a:schemeClr val="tx1"/>
              </a:solidFill>
            </a:rPr>
            <a:t>using</a:t>
          </a:r>
          <a:r>
            <a:rPr lang="tr-TR" sz="2100" kern="1200" dirty="0" smtClean="0">
              <a:solidFill>
                <a:schemeClr val="tx1"/>
              </a:solidFill>
            </a:rPr>
            <a:t> of </a:t>
          </a:r>
          <a:r>
            <a:rPr lang="tr-TR" sz="2100" kern="1200" dirty="0" err="1" smtClean="0">
              <a:solidFill>
                <a:schemeClr val="tx1"/>
              </a:solidFill>
            </a:rPr>
            <a:t>social</a:t>
          </a:r>
          <a:r>
            <a:rPr lang="tr-TR" sz="2100" kern="1200" dirty="0" smtClean="0">
              <a:solidFill>
                <a:schemeClr val="tx1"/>
              </a:solidFill>
            </a:rPr>
            <a:t> </a:t>
          </a:r>
          <a:r>
            <a:rPr lang="tr-TR" sz="2100" kern="1200" dirty="0" err="1" smtClean="0">
              <a:solidFill>
                <a:schemeClr val="tx1"/>
              </a:solidFill>
            </a:rPr>
            <a:t>media</a:t>
          </a:r>
          <a:r>
            <a:rPr lang="tr-TR" sz="2100" kern="1200" dirty="0" smtClean="0">
              <a:solidFill>
                <a:schemeClr val="tx1"/>
              </a:solidFill>
            </a:rPr>
            <a:t> </a:t>
          </a:r>
          <a:r>
            <a:rPr lang="tr-TR" sz="2100" kern="1200" dirty="0" err="1" smtClean="0">
              <a:solidFill>
                <a:schemeClr val="tx1"/>
              </a:solidFill>
            </a:rPr>
            <a:t>and</a:t>
          </a:r>
          <a:r>
            <a:rPr lang="tr-TR" sz="2100" kern="1200" dirty="0" smtClean="0">
              <a:solidFill>
                <a:schemeClr val="tx1"/>
              </a:solidFill>
            </a:rPr>
            <a:t> Facebook</a:t>
          </a:r>
          <a:endParaRPr lang="en-US" sz="2100" kern="1200" dirty="0">
            <a:solidFill>
              <a:schemeClr val="tx1"/>
            </a:solidFill>
          </a:endParaRPr>
        </a:p>
      </dsp:txBody>
      <dsp:txXfrm rot="-10800000">
        <a:off x="670453" y="0"/>
        <a:ext cx="2490257" cy="934451"/>
      </dsp:txXfrm>
    </dsp:sp>
    <dsp:sp modelId="{093141BD-7A80-41DF-AC07-B8ECA534DA6A}">
      <dsp:nvSpPr>
        <dsp:cNvPr id="0" name=""/>
        <dsp:cNvSpPr/>
      </dsp:nvSpPr>
      <dsp:spPr>
        <a:xfrm rot="10800000">
          <a:off x="478895" y="934451"/>
          <a:ext cx="2873373" cy="934451"/>
        </a:xfrm>
        <a:prstGeom prst="trapezoid">
          <a:avLst>
            <a:gd name="adj" fmla="val 51249"/>
          </a:avLst>
        </a:prstGeom>
        <a:solidFill>
          <a:schemeClr val="accent1">
            <a:shade val="80000"/>
            <a:hueOff val="65091"/>
            <a:satOff val="-293"/>
            <a:lumOff val="8778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err="1" smtClean="0">
              <a:solidFill>
                <a:schemeClr val="tx1"/>
              </a:solidFill>
            </a:rPr>
            <a:t>Personality</a:t>
          </a:r>
          <a:r>
            <a:rPr lang="tr-TR" sz="2100" kern="1200" dirty="0" smtClean="0">
              <a:solidFill>
                <a:schemeClr val="tx1"/>
              </a:solidFill>
            </a:rPr>
            <a:t> </a:t>
          </a:r>
          <a:r>
            <a:rPr lang="tr-TR" sz="2100" kern="1200" dirty="0" err="1" smtClean="0">
              <a:solidFill>
                <a:schemeClr val="tx1"/>
              </a:solidFill>
            </a:rPr>
            <a:t>and</a:t>
          </a:r>
          <a:r>
            <a:rPr lang="tr-TR" sz="2100" kern="1200" dirty="0" smtClean="0">
              <a:solidFill>
                <a:schemeClr val="tx1"/>
              </a:solidFill>
            </a:rPr>
            <a:t> Facebook</a:t>
          </a:r>
          <a:endParaRPr lang="en-US" sz="2100" kern="1200" dirty="0">
            <a:solidFill>
              <a:schemeClr val="tx1"/>
            </a:solidFill>
          </a:endParaRPr>
        </a:p>
      </dsp:txBody>
      <dsp:txXfrm rot="-10800000">
        <a:off x="981736" y="934451"/>
        <a:ext cx="1867692" cy="934451"/>
      </dsp:txXfrm>
    </dsp:sp>
    <dsp:sp modelId="{FFADFE8D-935D-4AAF-9D32-B05C4E2E553A}">
      <dsp:nvSpPr>
        <dsp:cNvPr id="0" name=""/>
        <dsp:cNvSpPr/>
      </dsp:nvSpPr>
      <dsp:spPr>
        <a:xfrm rot="10800000">
          <a:off x="957791" y="1868903"/>
          <a:ext cx="1915582" cy="934451"/>
        </a:xfrm>
        <a:prstGeom prst="trapezoid">
          <a:avLst>
            <a:gd name="adj" fmla="val 51249"/>
          </a:avLst>
        </a:prstGeom>
        <a:solidFill>
          <a:schemeClr val="accent1">
            <a:shade val="80000"/>
            <a:hueOff val="130181"/>
            <a:satOff val="-587"/>
            <a:lumOff val="17556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err="1" smtClean="0">
              <a:solidFill>
                <a:schemeClr val="tx1"/>
              </a:solidFill>
            </a:rPr>
            <a:t>Narcissism</a:t>
          </a:r>
          <a:r>
            <a:rPr lang="tr-TR" sz="1800" kern="1200" dirty="0" smtClean="0">
              <a:solidFill>
                <a:schemeClr val="tx1"/>
              </a:solidFill>
            </a:rPr>
            <a:t> </a:t>
          </a:r>
          <a:r>
            <a:rPr lang="tr-TR" sz="1800" kern="1200" dirty="0" err="1" smtClean="0">
              <a:solidFill>
                <a:schemeClr val="tx1"/>
              </a:solidFill>
            </a:rPr>
            <a:t>and</a:t>
          </a:r>
          <a:r>
            <a:rPr lang="tr-TR" sz="1800" kern="1200" dirty="0" smtClean="0">
              <a:solidFill>
                <a:schemeClr val="tx1"/>
              </a:solidFill>
            </a:rPr>
            <a:t> Facebook</a:t>
          </a:r>
          <a:endParaRPr lang="en-US" sz="1800" kern="1200" dirty="0">
            <a:solidFill>
              <a:schemeClr val="tx1"/>
            </a:solidFill>
          </a:endParaRPr>
        </a:p>
      </dsp:txBody>
      <dsp:txXfrm rot="-10800000">
        <a:off x="1293018" y="1868903"/>
        <a:ext cx="1245128" cy="934451"/>
      </dsp:txXfrm>
    </dsp:sp>
    <dsp:sp modelId="{4AD5521D-3C20-4F16-93BF-F9C7E5FBE35D}">
      <dsp:nvSpPr>
        <dsp:cNvPr id="0" name=""/>
        <dsp:cNvSpPr/>
      </dsp:nvSpPr>
      <dsp:spPr>
        <a:xfrm rot="10800000">
          <a:off x="1436686" y="2803355"/>
          <a:ext cx="957791" cy="934451"/>
        </a:xfrm>
        <a:prstGeom prst="trapezoid">
          <a:avLst>
            <a:gd name="adj" fmla="val 51249"/>
          </a:avLst>
        </a:prstGeom>
        <a:solidFill>
          <a:srgbClr val="00C0BB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err="1" smtClean="0">
              <a:solidFill>
                <a:schemeClr val="tx1"/>
              </a:solidFill>
            </a:rPr>
            <a:t>Aims</a:t>
          </a:r>
          <a:r>
            <a:rPr lang="tr-TR" sz="1800" kern="1200" dirty="0" smtClean="0">
              <a:solidFill>
                <a:schemeClr val="tx1"/>
              </a:solidFill>
            </a:rPr>
            <a:t> </a:t>
          </a:r>
          <a:r>
            <a:rPr lang="tr-TR" sz="1800" kern="1200" dirty="0" err="1" smtClean="0">
              <a:solidFill>
                <a:schemeClr val="tx1"/>
              </a:solidFill>
            </a:rPr>
            <a:t>and</a:t>
          </a:r>
          <a:r>
            <a:rPr lang="tr-TR" sz="1800" kern="1200" dirty="0" smtClean="0">
              <a:solidFill>
                <a:schemeClr val="tx1"/>
              </a:solidFill>
            </a:rPr>
            <a:t> </a:t>
          </a:r>
          <a:r>
            <a:rPr lang="tr-TR" sz="1800" kern="1200" dirty="0" err="1" smtClean="0">
              <a:solidFill>
                <a:schemeClr val="tx1"/>
              </a:solidFill>
            </a:rPr>
            <a:t>hypothesis</a:t>
          </a:r>
          <a:endParaRPr lang="en-US" sz="1800" kern="1200" dirty="0">
            <a:solidFill>
              <a:schemeClr val="tx1"/>
            </a:solidFill>
          </a:endParaRPr>
        </a:p>
      </dsp:txBody>
      <dsp:txXfrm rot="-10800000">
        <a:off x="1436686" y="2803355"/>
        <a:ext cx="957791" cy="9344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10/19/2015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10/19/2015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10/19/2015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10/19/2015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10/19/2015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hyperlink" Target="http://apps.webofknowledge.com/UA_GeneralSearch_input.do?product=UA&amp;search_mode=GeneralSearch&amp;SID=P1gGGRafwkLQnA3mkD7&amp;preferencesSaved" TargetMode="External"/><Relationship Id="rId7" Type="http://schemas.openxmlformats.org/officeDocument/2006/relationships/hyperlink" Target="http://www.who.int/en/" TargetMode="External"/><Relationship Id="rId2" Type="http://schemas.openxmlformats.org/officeDocument/2006/relationships/hyperlink" Target="http://kutuphane.cankaya.edu.t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sikolog.org.tr/" TargetMode="External"/><Relationship Id="rId5" Type="http://schemas.openxmlformats.org/officeDocument/2006/relationships/hyperlink" Target="http://www.apa.org/" TargetMode="External"/><Relationship Id="rId4" Type="http://schemas.openxmlformats.org/officeDocument/2006/relationships/hyperlink" Target="https://scholar.google.com.tr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</a:t>
            </a:r>
            <a:r>
              <a:rPr lang="en-US" dirty="0" smtClean="0"/>
              <a:t>ow </a:t>
            </a:r>
            <a:r>
              <a:rPr lang="en-US" dirty="0"/>
              <a:t>to write an introduction for a research </a:t>
            </a:r>
            <a:r>
              <a:rPr lang="en-US" dirty="0" smtClean="0"/>
              <a:t>paper</a:t>
            </a:r>
            <a:r>
              <a:rPr lang="tr-TR" dirty="0" smtClean="0"/>
              <a:t>?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Merve Denizci </a:t>
            </a:r>
            <a:r>
              <a:rPr lang="tr-TR" dirty="0" err="1" smtClean="0"/>
              <a:t>Nazlıgül</a:t>
            </a:r>
            <a:r>
              <a:rPr lang="tr-TR" dirty="0" smtClean="0"/>
              <a:t>, M.S.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82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</a:t>
            </a:r>
            <a:r>
              <a:rPr lang="en-US" dirty="0"/>
              <a:t>ow to write an introduction for a research paper</a:t>
            </a:r>
            <a:r>
              <a:rPr lang="tr-TR" dirty="0"/>
              <a:t>?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2 part;</a:t>
            </a:r>
          </a:p>
          <a:p>
            <a:pPr marL="0" indent="0">
              <a:buNone/>
            </a:pPr>
            <a:r>
              <a:rPr lang="en-US" sz="3200" dirty="0" smtClean="0"/>
              <a:t>	1. </a:t>
            </a:r>
            <a:r>
              <a:rPr lang="tr-TR" sz="3200" dirty="0" smtClean="0"/>
              <a:t>R</a:t>
            </a:r>
            <a:r>
              <a:rPr lang="en-US" sz="3200" dirty="0" err="1" smtClean="0"/>
              <a:t>esearch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	2. Writing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7817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RESEARCH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69268" y="139700"/>
            <a:ext cx="7315200" cy="6197600"/>
          </a:xfrm>
        </p:spPr>
        <p:txBody>
          <a:bodyPr/>
          <a:lstStyle/>
          <a:p>
            <a:r>
              <a:rPr lang="tr-TR" dirty="0" smtClean="0"/>
              <a:t>Databases;</a:t>
            </a:r>
          </a:p>
          <a:p>
            <a:pPr lvl="1"/>
            <a:r>
              <a:rPr lang="en-US" dirty="0">
                <a:hlinkClick r:id="rId2"/>
              </a:rPr>
              <a:t>http://kutuphane.cankaya.edu.tr</a:t>
            </a:r>
            <a:r>
              <a:rPr lang="en-US" dirty="0" smtClean="0">
                <a:hlinkClick r:id="rId2"/>
              </a:rPr>
              <a:t>/</a:t>
            </a:r>
            <a:endParaRPr lang="tr-TR" dirty="0" smtClean="0"/>
          </a:p>
          <a:p>
            <a:pPr lvl="1"/>
            <a:r>
              <a:rPr lang="en-US" dirty="0">
                <a:hlinkClick r:id="rId3"/>
              </a:rPr>
              <a:t>http://apps.webofknowledge.com/UA_GeneralSearch_input.do?product=UA&amp;search_mode=GeneralSearch&amp;SID=P1gGGRafwkLQnA3mkD7&amp;preferencesSaved</a:t>
            </a:r>
            <a:r>
              <a:rPr lang="en-US" dirty="0" smtClean="0"/>
              <a:t>=</a:t>
            </a:r>
            <a:endParaRPr lang="tr-TR" dirty="0" smtClean="0"/>
          </a:p>
          <a:p>
            <a:pPr lvl="1"/>
            <a:r>
              <a:rPr lang="en-US" dirty="0">
                <a:hlinkClick r:id="rId4"/>
              </a:rPr>
              <a:t>https://scholar.google.com.tr</a:t>
            </a:r>
            <a:r>
              <a:rPr lang="en-US" dirty="0" smtClean="0">
                <a:hlinkClick r:id="rId4"/>
              </a:rPr>
              <a:t>/</a:t>
            </a:r>
            <a:endParaRPr lang="tr-TR" dirty="0" smtClean="0"/>
          </a:p>
          <a:p>
            <a:r>
              <a:rPr lang="tr-TR" dirty="0" err="1" smtClean="0"/>
              <a:t>Websites</a:t>
            </a:r>
            <a:r>
              <a:rPr lang="tr-TR" dirty="0" smtClean="0"/>
              <a:t>;</a:t>
            </a:r>
          </a:p>
          <a:p>
            <a:pPr lvl="1"/>
            <a:r>
              <a:rPr lang="en-US" dirty="0">
                <a:hlinkClick r:id="rId5"/>
              </a:rPr>
              <a:t>http://www.apa.org</a:t>
            </a:r>
            <a:r>
              <a:rPr lang="en-US" dirty="0" smtClean="0">
                <a:hlinkClick r:id="rId5"/>
              </a:rPr>
              <a:t>/</a:t>
            </a:r>
            <a:endParaRPr lang="tr-TR" dirty="0" smtClean="0"/>
          </a:p>
          <a:p>
            <a:pPr lvl="1"/>
            <a:r>
              <a:rPr lang="en-US" dirty="0">
                <a:hlinkClick r:id="rId6"/>
              </a:rPr>
              <a:t>http://psikolog.org.tr</a:t>
            </a:r>
            <a:r>
              <a:rPr lang="en-US" dirty="0" smtClean="0">
                <a:hlinkClick r:id="rId6"/>
              </a:rPr>
              <a:t>/</a:t>
            </a:r>
            <a:endParaRPr lang="tr-TR" dirty="0" smtClean="0"/>
          </a:p>
          <a:p>
            <a:pPr lvl="1"/>
            <a:r>
              <a:rPr lang="en-US" dirty="0">
                <a:hlinkClick r:id="rId7"/>
              </a:rPr>
              <a:t>http://www.who.int/en</a:t>
            </a:r>
            <a:r>
              <a:rPr lang="en-US" dirty="0" smtClean="0">
                <a:hlinkClick r:id="rId7"/>
              </a:rPr>
              <a:t>/</a:t>
            </a:r>
            <a:endParaRPr lang="tr-TR" dirty="0" smtClean="0"/>
          </a:p>
          <a:p>
            <a:r>
              <a:rPr lang="tr-TR" dirty="0" err="1" smtClean="0"/>
              <a:t>Stay</a:t>
            </a:r>
            <a:r>
              <a:rPr lang="tr-TR" dirty="0" smtClean="0"/>
              <a:t> </a:t>
            </a:r>
            <a:r>
              <a:rPr lang="tr-TR" dirty="0" err="1" smtClean="0"/>
              <a:t>away</a:t>
            </a:r>
            <a:r>
              <a:rPr lang="tr-TR" dirty="0" smtClean="0"/>
              <a:t>;</a:t>
            </a:r>
          </a:p>
          <a:p>
            <a:pPr lvl="1"/>
            <a:r>
              <a:rPr lang="tr-TR" dirty="0" smtClean="0"/>
              <a:t>tavsiyeediyorum.com</a:t>
            </a:r>
          </a:p>
          <a:p>
            <a:pPr lvl="1"/>
            <a:r>
              <a:rPr lang="tr-TR" dirty="0"/>
              <a:t>h</a:t>
            </a:r>
            <a:r>
              <a:rPr lang="tr-TR" dirty="0" smtClean="0"/>
              <a:t>ayatharika.com</a:t>
            </a:r>
          </a:p>
          <a:p>
            <a:pPr lvl="1"/>
            <a:r>
              <a:rPr lang="tr-TR" dirty="0"/>
              <a:t>n</a:t>
            </a:r>
            <a:r>
              <a:rPr lang="tr-TR" dirty="0" smtClean="0"/>
              <a:t>lpiletedavi.com </a:t>
            </a:r>
          </a:p>
          <a:p>
            <a:endParaRPr lang="en-US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7088" y="4151811"/>
            <a:ext cx="3186112" cy="1244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56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RESEARCH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Topic: </a:t>
            </a:r>
            <a:r>
              <a:rPr lang="en-US" dirty="0" smtClean="0"/>
              <a:t>The effects of narcissism on Facebook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endParaRPr lang="en-US" dirty="0" smtClean="0"/>
          </a:p>
          <a:p>
            <a:r>
              <a:rPr lang="en-US" b="1" dirty="0" smtClean="0"/>
              <a:t>Keywords:</a:t>
            </a:r>
          </a:p>
          <a:p>
            <a:pPr lvl="1"/>
            <a:r>
              <a:rPr lang="en-US" dirty="0" smtClean="0"/>
              <a:t>Facebook and narcissism </a:t>
            </a:r>
          </a:p>
          <a:p>
            <a:r>
              <a:rPr lang="en-US" dirty="0" smtClean="0"/>
              <a:t>Advanced search – Title, abstract, author etc.</a:t>
            </a:r>
            <a:endParaRPr lang="tr-TR" dirty="0" smtClean="0"/>
          </a:p>
          <a:p>
            <a:r>
              <a:rPr lang="en-US" dirty="0" smtClean="0"/>
              <a:t>Reading abstract and selecting appropriate one</a:t>
            </a:r>
            <a:r>
              <a:rPr lang="tr-TR" dirty="0" smtClean="0"/>
              <a:t>s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tr-TR" dirty="0" err="1" smtClean="0"/>
              <a:t>Especially</a:t>
            </a:r>
            <a:r>
              <a:rPr lang="tr-TR" dirty="0" smtClean="0"/>
              <a:t> </a:t>
            </a:r>
            <a:r>
              <a:rPr lang="tr-TR" dirty="0" err="1" smtClean="0"/>
              <a:t>current</a:t>
            </a:r>
            <a:r>
              <a:rPr lang="tr-TR" dirty="0" smtClean="0"/>
              <a:t> </a:t>
            </a:r>
            <a:r>
              <a:rPr lang="tr-TR" dirty="0" err="1" smtClean="0"/>
              <a:t>literature</a:t>
            </a:r>
            <a:endParaRPr lang="en-US" dirty="0" smtClean="0"/>
          </a:p>
          <a:p>
            <a:r>
              <a:rPr lang="en-US" dirty="0" smtClean="0"/>
              <a:t>From general to specific</a:t>
            </a:r>
            <a:r>
              <a:rPr lang="tr-TR" dirty="0" smtClean="0"/>
              <a:t>: </a:t>
            </a:r>
            <a:r>
              <a:rPr lang="tr-TR" dirty="0" err="1" smtClean="0"/>
              <a:t>both</a:t>
            </a:r>
            <a:r>
              <a:rPr lang="tr-TR" dirty="0" smtClean="0"/>
              <a:t> </a:t>
            </a:r>
            <a:r>
              <a:rPr lang="tr-TR" dirty="0" err="1" smtClean="0"/>
              <a:t>motives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narcissism</a:t>
            </a:r>
            <a:r>
              <a:rPr lang="tr-TR" dirty="0"/>
              <a:t> </a:t>
            </a:r>
            <a:r>
              <a:rPr lang="tr-TR" dirty="0" err="1" smtClean="0"/>
              <a:t>articles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50" y="415106"/>
            <a:ext cx="1968150" cy="180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6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WRITING</a:t>
            </a:r>
            <a:endParaRPr lang="en-US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22700" y="127000"/>
            <a:ext cx="7848600" cy="6616700"/>
          </a:xfrm>
        </p:spPr>
        <p:txBody>
          <a:bodyPr/>
          <a:lstStyle/>
          <a:p>
            <a:r>
              <a:rPr lang="en-US" sz="2800" b="1" dirty="0" smtClean="0"/>
              <a:t>road map for the rest of </a:t>
            </a:r>
            <a:r>
              <a:rPr lang="tr-TR" sz="2800" b="1" dirty="0" smtClean="0"/>
              <a:t> </a:t>
            </a:r>
            <a:r>
              <a:rPr lang="en-US" sz="2800" b="1" dirty="0" smtClean="0"/>
              <a:t>your paper</a:t>
            </a:r>
            <a:endParaRPr lang="tr-TR" sz="2800" b="1" dirty="0" smtClean="0"/>
          </a:p>
          <a:p>
            <a:r>
              <a:rPr lang="tr-TR" sz="2800" dirty="0" err="1" smtClean="0"/>
              <a:t>Essential</a:t>
            </a:r>
            <a:r>
              <a:rPr lang="tr-TR" sz="2800" dirty="0" smtClean="0"/>
              <a:t> </a:t>
            </a:r>
            <a:r>
              <a:rPr lang="tr-TR" sz="2800" dirty="0" err="1" smtClean="0"/>
              <a:t>parts</a:t>
            </a:r>
            <a:r>
              <a:rPr lang="tr-TR" sz="2800" dirty="0" smtClean="0"/>
              <a:t>:</a:t>
            </a:r>
          </a:p>
          <a:p>
            <a:pPr lvl="1"/>
            <a:r>
              <a:rPr lang="tr-TR" sz="2400" b="1" dirty="0" smtClean="0">
                <a:solidFill>
                  <a:schemeClr val="tx1"/>
                </a:solidFill>
              </a:rPr>
              <a:t>ESTABLISH TOPIC &amp; RATIONALE </a:t>
            </a:r>
            <a:r>
              <a:rPr lang="tr-TR" sz="2400" b="1" dirty="0" smtClean="0"/>
              <a:t>- </a:t>
            </a:r>
            <a:r>
              <a:rPr lang="tr-TR" sz="2400" i="1" dirty="0" err="1"/>
              <a:t>what</a:t>
            </a:r>
            <a:r>
              <a:rPr lang="tr-TR" sz="2400" dirty="0"/>
              <a:t> is </a:t>
            </a:r>
            <a:r>
              <a:rPr lang="tr-TR" sz="2400" dirty="0" err="1"/>
              <a:t>being</a:t>
            </a:r>
            <a:r>
              <a:rPr lang="tr-TR" sz="2400" dirty="0"/>
              <a:t> </a:t>
            </a:r>
            <a:r>
              <a:rPr lang="tr-TR" sz="2400" dirty="0" err="1" smtClean="0"/>
              <a:t>studied</a:t>
            </a:r>
            <a:r>
              <a:rPr lang="tr-TR" sz="2400" dirty="0" smtClean="0"/>
              <a:t> &amp; </a:t>
            </a:r>
            <a:r>
              <a:rPr lang="en-US" sz="2400" dirty="0" smtClean="0"/>
              <a:t>a </a:t>
            </a:r>
            <a:r>
              <a:rPr lang="en-US" sz="2400" dirty="0"/>
              <a:t>brief explanation of </a:t>
            </a:r>
            <a:r>
              <a:rPr lang="en-US" sz="2400" i="1" dirty="0"/>
              <a:t>why</a:t>
            </a:r>
            <a:r>
              <a:rPr lang="en-US" sz="2400" dirty="0"/>
              <a:t> your research topic is worthy of study </a:t>
            </a:r>
            <a:endParaRPr lang="tr-TR" sz="2400" dirty="0" smtClean="0"/>
          </a:p>
          <a:p>
            <a:pPr lvl="1"/>
            <a:r>
              <a:rPr lang="tr-TR" sz="2400" b="1" dirty="0">
                <a:solidFill>
                  <a:schemeClr val="tx1"/>
                </a:solidFill>
              </a:rPr>
              <a:t>PROVIDE SIGNIFICANCE </a:t>
            </a:r>
            <a:r>
              <a:rPr lang="tr-TR" sz="2400" dirty="0" smtClean="0"/>
              <a:t>- </a:t>
            </a:r>
            <a:r>
              <a:rPr lang="tr-TR" sz="2400" dirty="0" err="1"/>
              <a:t>research</a:t>
            </a:r>
            <a:r>
              <a:rPr lang="tr-TR" sz="2400" dirty="0"/>
              <a:t>, </a:t>
            </a:r>
            <a:r>
              <a:rPr lang="tr-TR" sz="2400" dirty="0" err="1"/>
              <a:t>practical</a:t>
            </a:r>
            <a:r>
              <a:rPr lang="tr-TR" sz="2400" dirty="0"/>
              <a:t>, </a:t>
            </a:r>
            <a:r>
              <a:rPr lang="tr-TR" sz="2400" dirty="0" err="1"/>
              <a:t>clinical</a:t>
            </a:r>
            <a:r>
              <a:rPr lang="tr-TR" sz="2400" dirty="0"/>
              <a:t> </a:t>
            </a:r>
            <a:endParaRPr lang="tr-TR" sz="2400" dirty="0" smtClean="0"/>
          </a:p>
          <a:p>
            <a:pPr lvl="1"/>
            <a:r>
              <a:rPr lang="tr-TR" sz="2400" b="1" dirty="0">
                <a:solidFill>
                  <a:schemeClr val="tx1"/>
                </a:solidFill>
              </a:rPr>
              <a:t>REVIEW THE RELEVANT LITERATURE </a:t>
            </a:r>
            <a:r>
              <a:rPr lang="tr-TR" sz="2400" i="1" dirty="0"/>
              <a:t>-</a:t>
            </a:r>
            <a:r>
              <a:rPr lang="tr-TR" sz="2400" b="1" dirty="0" smtClean="0">
                <a:solidFill>
                  <a:srgbClr val="0070C0"/>
                </a:solidFill>
              </a:rPr>
              <a:t> </a:t>
            </a:r>
            <a:r>
              <a:rPr lang="tr-TR" sz="2400" dirty="0" err="1"/>
              <a:t>what</a:t>
            </a:r>
            <a:r>
              <a:rPr lang="tr-TR" sz="2400" dirty="0"/>
              <a:t> </a:t>
            </a:r>
            <a:r>
              <a:rPr lang="tr-TR" sz="2400" dirty="0" err="1"/>
              <a:t>we</a:t>
            </a:r>
            <a:r>
              <a:rPr lang="tr-TR" sz="2400" dirty="0"/>
              <a:t> </a:t>
            </a:r>
            <a:r>
              <a:rPr lang="tr-TR" sz="2400" dirty="0" err="1"/>
              <a:t>know</a:t>
            </a:r>
            <a:r>
              <a:rPr lang="tr-TR" sz="2400" dirty="0"/>
              <a:t> </a:t>
            </a:r>
            <a:r>
              <a:rPr lang="tr-TR" sz="2400" i="1" dirty="0" err="1" smtClean="0"/>
              <a:t>already</a:t>
            </a:r>
            <a:endParaRPr lang="tr-TR" sz="2400" i="1" dirty="0" smtClean="0"/>
          </a:p>
          <a:p>
            <a:pPr lvl="1"/>
            <a:r>
              <a:rPr lang="tr-TR" sz="2400" b="1" dirty="0">
                <a:solidFill>
                  <a:schemeClr val="tx1"/>
                </a:solidFill>
              </a:rPr>
              <a:t>POINT OUT THE GAP - </a:t>
            </a:r>
            <a:r>
              <a:rPr lang="en-US" sz="2400" dirty="0"/>
              <a:t>what we </a:t>
            </a:r>
            <a:r>
              <a:rPr lang="en-US" sz="2400" i="1" dirty="0"/>
              <a:t>don't</a:t>
            </a:r>
            <a:r>
              <a:rPr lang="en-US" sz="2400" dirty="0"/>
              <a:t> know -- motivation for study</a:t>
            </a:r>
            <a:endParaRPr lang="tr-TR" sz="2400" b="1" dirty="0" smtClean="0">
              <a:solidFill>
                <a:srgbClr val="0070C0"/>
              </a:solidFill>
            </a:endParaRPr>
          </a:p>
          <a:p>
            <a:pPr lvl="1"/>
            <a:r>
              <a:rPr lang="tr-TR" sz="2400" b="1" dirty="0">
                <a:solidFill>
                  <a:schemeClr val="tx1"/>
                </a:solidFill>
              </a:rPr>
              <a:t>PURPOSE &amp; RESEARCH QUESTION(S) </a:t>
            </a:r>
            <a:r>
              <a:rPr lang="tr-TR" sz="2400" b="1" dirty="0" smtClean="0"/>
              <a:t>- </a:t>
            </a:r>
            <a:r>
              <a:rPr lang="en-US" sz="2400" dirty="0"/>
              <a:t>"What do I expect to discover or learn from this research</a:t>
            </a:r>
            <a:r>
              <a:rPr lang="en-US" sz="2400" dirty="0" smtClean="0"/>
              <a:t>?"</a:t>
            </a:r>
            <a:endParaRPr lang="tr-TR" sz="2400" dirty="0"/>
          </a:p>
          <a:p>
            <a:endParaRPr lang="en-US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8352" y="406287"/>
            <a:ext cx="1913466" cy="1435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30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WRITING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69268" y="864108"/>
            <a:ext cx="3915832" cy="5120640"/>
          </a:xfrm>
        </p:spPr>
        <p:txBody>
          <a:bodyPr>
            <a:normAutofit/>
          </a:bodyPr>
          <a:lstStyle/>
          <a:p>
            <a:r>
              <a:rPr lang="tr-TR" sz="2800" dirty="0" err="1" smtClean="0"/>
              <a:t>Significant</a:t>
            </a:r>
            <a:r>
              <a:rPr lang="tr-TR" sz="2800" dirty="0" smtClean="0"/>
              <a:t> </a:t>
            </a:r>
            <a:r>
              <a:rPr lang="tr-TR" sz="2800" dirty="0" err="1" smtClean="0"/>
              <a:t>points</a:t>
            </a:r>
            <a:r>
              <a:rPr lang="tr-TR" sz="2800" dirty="0" smtClean="0"/>
              <a:t>; </a:t>
            </a:r>
          </a:p>
          <a:p>
            <a:pPr lvl="1"/>
            <a:r>
              <a:rPr lang="en-US" sz="2400" dirty="0" smtClean="0"/>
              <a:t>From general to specific</a:t>
            </a:r>
          </a:p>
          <a:p>
            <a:pPr lvl="1"/>
            <a:r>
              <a:rPr lang="en-US" sz="2400" dirty="0" smtClean="0"/>
              <a:t>Operational definition of main theme</a:t>
            </a:r>
          </a:p>
          <a:p>
            <a:pPr lvl="1"/>
            <a:r>
              <a:rPr lang="en-US" sz="2400" dirty="0" smtClean="0"/>
              <a:t>Relatedness (similar articles and opposite ones)</a:t>
            </a:r>
            <a:endParaRPr lang="en-US" sz="2400" dirty="0"/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2872668191"/>
              </p:ext>
            </p:extLst>
          </p:nvPr>
        </p:nvGraphicFramePr>
        <p:xfrm>
          <a:off x="7785100" y="1123837"/>
          <a:ext cx="3831165" cy="3737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443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Çerçev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Çerçeve</Template>
  <TotalTime>111</TotalTime>
  <Words>191</Words>
  <Application>Microsoft Office PowerPoint</Application>
  <PresentationFormat>Geniş ekran</PresentationFormat>
  <Paragraphs>44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9" baseType="lpstr">
      <vt:lpstr>Corbel</vt:lpstr>
      <vt:lpstr>Wingdings 2</vt:lpstr>
      <vt:lpstr>Çerçeve</vt:lpstr>
      <vt:lpstr>How to write an introduction for a research paper?</vt:lpstr>
      <vt:lpstr>How to write an introduction for a research paper?</vt:lpstr>
      <vt:lpstr>RESEARCH</vt:lpstr>
      <vt:lpstr>RESEARCH</vt:lpstr>
      <vt:lpstr>WRITING</vt:lpstr>
      <vt:lpstr>WRITING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an introduction for a research paper?</dc:title>
  <dc:creator>PSY-ASIST</dc:creator>
  <cp:lastModifiedBy>PSY-ASIST</cp:lastModifiedBy>
  <cp:revision>30</cp:revision>
  <dcterms:created xsi:type="dcterms:W3CDTF">2015-10-19T11:06:59Z</dcterms:created>
  <dcterms:modified xsi:type="dcterms:W3CDTF">2015-10-19T13:14:19Z</dcterms:modified>
</cp:coreProperties>
</file>