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1" r:id="rId4"/>
    <p:sldId id="263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3" r:id="rId33"/>
    <p:sldId id="290" r:id="rId34"/>
    <p:sldId id="291" r:id="rId35"/>
    <p:sldId id="294" r:id="rId36"/>
    <p:sldId id="292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6" r:id="rId46"/>
    <p:sldId id="307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APA 6th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Merve Denizci </a:t>
            </a:r>
            <a:r>
              <a:rPr lang="tr-TR" dirty="0" err="1" smtClean="0"/>
              <a:t>Nazlıgül</a:t>
            </a:r>
            <a:r>
              <a:rPr lang="tr-TR" dirty="0" smtClean="0"/>
              <a:t>, M.S.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The </a:t>
            </a:r>
            <a:r>
              <a:rPr lang="en-US" b="1" dirty="0" smtClean="0"/>
              <a:t>Basics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2800" b="1" dirty="0" err="1">
                <a:solidFill>
                  <a:srgbClr val="0070C0"/>
                </a:solidFill>
              </a:rPr>
              <a:t>In-text</a:t>
            </a:r>
            <a:r>
              <a:rPr lang="tr-TR" sz="2800" b="1" dirty="0">
                <a:solidFill>
                  <a:srgbClr val="0070C0"/>
                </a:solidFill>
              </a:rPr>
              <a:t> </a:t>
            </a:r>
            <a:r>
              <a:rPr lang="tr-TR" sz="2800" b="1" dirty="0" err="1">
                <a:solidFill>
                  <a:srgbClr val="0070C0"/>
                </a:solidFill>
              </a:rPr>
              <a:t>citation</a:t>
            </a:r>
            <a:r>
              <a:rPr lang="tr-TR" sz="2800" b="1" dirty="0">
                <a:solidFill>
                  <a:srgbClr val="0070C0"/>
                </a:solidFill>
              </a:rPr>
              <a:t> </a:t>
            </a:r>
            <a:r>
              <a:rPr lang="tr-TR" sz="2800" b="1" dirty="0" err="1">
                <a:solidFill>
                  <a:srgbClr val="0070C0"/>
                </a:solidFill>
              </a:rPr>
              <a:t>capitalization</a:t>
            </a:r>
            <a:r>
              <a:rPr lang="tr-TR" sz="2800" b="1" dirty="0">
                <a:solidFill>
                  <a:srgbClr val="0070C0"/>
                </a:solidFill>
              </a:rPr>
              <a:t>, </a:t>
            </a:r>
            <a:r>
              <a:rPr lang="tr-TR" sz="2800" b="1" dirty="0" err="1">
                <a:solidFill>
                  <a:srgbClr val="0070C0"/>
                </a:solidFill>
              </a:rPr>
              <a:t>quotes</a:t>
            </a:r>
            <a:r>
              <a:rPr lang="tr-TR" sz="2800" b="1" dirty="0">
                <a:solidFill>
                  <a:srgbClr val="0070C0"/>
                </a:solidFill>
              </a:rPr>
              <a:t>, </a:t>
            </a:r>
            <a:r>
              <a:rPr lang="tr-TR" sz="2800" b="1" dirty="0" err="1">
                <a:solidFill>
                  <a:srgbClr val="0070C0"/>
                </a:solidFill>
              </a:rPr>
              <a:t>and</a:t>
            </a:r>
            <a:r>
              <a:rPr lang="tr-TR" sz="2800" b="1" dirty="0">
                <a:solidFill>
                  <a:srgbClr val="0070C0"/>
                </a:solidFill>
              </a:rPr>
              <a:t> </a:t>
            </a:r>
            <a:r>
              <a:rPr lang="tr-TR" sz="2800" b="1" dirty="0" err="1">
                <a:solidFill>
                  <a:srgbClr val="0070C0"/>
                </a:solidFill>
              </a:rPr>
              <a:t>italics</a:t>
            </a:r>
            <a:r>
              <a:rPr lang="tr-TR" sz="2800" b="1" dirty="0">
                <a:solidFill>
                  <a:srgbClr val="0070C0"/>
                </a:solidFill>
              </a:rPr>
              <a:t>/</a:t>
            </a:r>
            <a:r>
              <a:rPr lang="tr-TR" sz="2800" b="1" dirty="0" err="1">
                <a:solidFill>
                  <a:srgbClr val="0070C0"/>
                </a:solidFill>
              </a:rPr>
              <a:t>underlining</a:t>
            </a:r>
            <a:endParaRPr lang="tr-TR" sz="2800" b="1" dirty="0">
              <a:solidFill>
                <a:srgbClr val="0070C0"/>
              </a:solidFill>
            </a:endParaRPr>
          </a:p>
          <a:p>
            <a:pPr lvl="0"/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capitalizing</a:t>
            </a:r>
            <a:r>
              <a:rPr lang="tr-TR" dirty="0"/>
              <a:t> </a:t>
            </a:r>
            <a:r>
              <a:rPr lang="tr-TR" dirty="0" err="1"/>
              <a:t>titles</a:t>
            </a:r>
            <a:r>
              <a:rPr lang="tr-TR" dirty="0"/>
              <a:t>, </a:t>
            </a:r>
            <a:r>
              <a:rPr lang="tr-TR" dirty="0" err="1"/>
              <a:t>capitalize</a:t>
            </a:r>
            <a:r>
              <a:rPr lang="tr-TR" dirty="0"/>
              <a:t>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words</a:t>
            </a:r>
            <a:r>
              <a:rPr lang="tr-TR" dirty="0"/>
              <a:t> in a </a:t>
            </a:r>
            <a:r>
              <a:rPr lang="tr-TR" dirty="0" err="1"/>
              <a:t>hyphenated</a:t>
            </a:r>
            <a:r>
              <a:rPr lang="tr-TR" dirty="0"/>
              <a:t> </a:t>
            </a:r>
            <a:r>
              <a:rPr lang="tr-TR" dirty="0" err="1"/>
              <a:t>compound</a:t>
            </a:r>
            <a:r>
              <a:rPr lang="tr-TR" dirty="0"/>
              <a:t> </a:t>
            </a:r>
            <a:r>
              <a:rPr lang="tr-TR" dirty="0" err="1"/>
              <a:t>word</a:t>
            </a:r>
            <a:r>
              <a:rPr lang="tr-TR" dirty="0"/>
              <a:t>: </a:t>
            </a:r>
            <a:r>
              <a:rPr lang="tr-TR" i="1" dirty="0"/>
              <a:t>Natural-</a:t>
            </a:r>
            <a:r>
              <a:rPr lang="tr-TR" i="1" dirty="0" err="1"/>
              <a:t>Born</a:t>
            </a:r>
            <a:r>
              <a:rPr lang="tr-TR" i="1" dirty="0"/>
              <a:t> </a:t>
            </a:r>
            <a:r>
              <a:rPr lang="tr-TR" i="1" dirty="0" err="1"/>
              <a:t>Cyborgs</a:t>
            </a:r>
            <a:r>
              <a:rPr lang="tr-TR" dirty="0"/>
              <a:t>.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tr-TR" dirty="0" err="1"/>
              <a:t>Capitalize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word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a </a:t>
            </a:r>
            <a:r>
              <a:rPr lang="tr-TR" dirty="0" err="1"/>
              <a:t>dash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colon</a:t>
            </a:r>
            <a:r>
              <a:rPr lang="tr-TR" dirty="0"/>
              <a:t>: "</a:t>
            </a:r>
            <a:r>
              <a:rPr lang="tr-TR" dirty="0" err="1"/>
              <a:t>Defining</a:t>
            </a:r>
            <a:r>
              <a:rPr lang="tr-TR" dirty="0"/>
              <a:t> Film </a:t>
            </a:r>
            <a:r>
              <a:rPr lang="tr-TR" dirty="0" err="1"/>
              <a:t>Rhetoric</a:t>
            </a:r>
            <a:r>
              <a:rPr lang="tr-TR" dirty="0"/>
              <a:t>: </a:t>
            </a:r>
            <a:r>
              <a:rPr lang="tr-TR" dirty="0" err="1"/>
              <a:t>The</a:t>
            </a:r>
            <a:r>
              <a:rPr lang="tr-TR" dirty="0"/>
              <a:t> Case of </a:t>
            </a:r>
            <a:r>
              <a:rPr lang="tr-TR" dirty="0" err="1"/>
              <a:t>Hitchcock's</a:t>
            </a:r>
            <a:r>
              <a:rPr lang="tr-TR" dirty="0"/>
              <a:t> </a:t>
            </a:r>
            <a:r>
              <a:rPr lang="tr-TR" i="1" dirty="0" err="1"/>
              <a:t>Vertigo</a:t>
            </a:r>
            <a:r>
              <a:rPr lang="tr-TR" i="1" dirty="0"/>
              <a:t>.”</a:t>
            </a:r>
            <a:endParaRPr lang="tr-TR" dirty="0"/>
          </a:p>
          <a:p>
            <a:pPr lvl="0">
              <a:buNone/>
            </a:pPr>
            <a:endParaRPr lang="en-US" dirty="0"/>
          </a:p>
          <a:p>
            <a:pPr lvl="0"/>
            <a:r>
              <a:rPr lang="tr-TR" dirty="0" err="1"/>
              <a:t>Italicize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underline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titles</a:t>
            </a:r>
            <a:r>
              <a:rPr lang="tr-TR" dirty="0"/>
              <a:t> of </a:t>
            </a:r>
            <a:r>
              <a:rPr lang="tr-TR" dirty="0" err="1"/>
              <a:t>longer</a:t>
            </a:r>
            <a:r>
              <a:rPr lang="tr-TR" dirty="0"/>
              <a:t> </a:t>
            </a:r>
            <a:r>
              <a:rPr lang="tr-TR" dirty="0" err="1"/>
              <a:t>works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books</a:t>
            </a:r>
            <a:r>
              <a:rPr lang="tr-TR" dirty="0"/>
              <a:t>, </a:t>
            </a:r>
            <a:r>
              <a:rPr lang="tr-TR" dirty="0" err="1"/>
              <a:t>edited</a:t>
            </a:r>
            <a:r>
              <a:rPr lang="tr-TR" dirty="0"/>
              <a:t> </a:t>
            </a:r>
            <a:r>
              <a:rPr lang="tr-TR" dirty="0" err="1"/>
              <a:t>collections</a:t>
            </a:r>
            <a:r>
              <a:rPr lang="tr-TR" dirty="0"/>
              <a:t>, </a:t>
            </a:r>
            <a:r>
              <a:rPr lang="tr-TR" dirty="0" err="1"/>
              <a:t>movies</a:t>
            </a:r>
            <a:r>
              <a:rPr lang="tr-TR" dirty="0"/>
              <a:t>, </a:t>
            </a:r>
            <a:r>
              <a:rPr lang="tr-TR" dirty="0" err="1"/>
              <a:t>television</a:t>
            </a:r>
            <a:r>
              <a:rPr lang="tr-TR" dirty="0"/>
              <a:t> </a:t>
            </a:r>
            <a:r>
              <a:rPr lang="tr-TR" dirty="0" err="1"/>
              <a:t>series</a:t>
            </a:r>
            <a:r>
              <a:rPr lang="tr-TR" dirty="0"/>
              <a:t>, </a:t>
            </a:r>
            <a:r>
              <a:rPr lang="tr-TR" dirty="0" err="1"/>
              <a:t>documentaries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albums</a:t>
            </a:r>
            <a:r>
              <a:rPr lang="tr-TR" dirty="0"/>
              <a:t>: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Closing</a:t>
            </a:r>
            <a:r>
              <a:rPr lang="tr-TR" i="1" dirty="0"/>
              <a:t> of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American</a:t>
            </a:r>
            <a:r>
              <a:rPr lang="tr-TR" i="1" dirty="0"/>
              <a:t> </a:t>
            </a:r>
            <a:r>
              <a:rPr lang="tr-TR" i="1" dirty="0" err="1"/>
              <a:t>Mind</a:t>
            </a:r>
            <a:r>
              <a:rPr lang="tr-TR" dirty="0"/>
              <a:t>; </a:t>
            </a:r>
            <a:r>
              <a:rPr lang="tr-TR" i="1" dirty="0" err="1"/>
              <a:t>The</a:t>
            </a:r>
            <a:r>
              <a:rPr lang="tr-TR" i="1" dirty="0"/>
              <a:t> Wizard of </a:t>
            </a:r>
            <a:r>
              <a:rPr lang="tr-TR" i="1" dirty="0" err="1"/>
              <a:t>Oz</a:t>
            </a:r>
            <a:r>
              <a:rPr lang="tr-TR" dirty="0"/>
              <a:t>; </a:t>
            </a:r>
            <a:r>
              <a:rPr lang="tr-TR" i="1" dirty="0" err="1"/>
              <a:t>Friends</a:t>
            </a:r>
            <a:r>
              <a:rPr lang="tr-TR" dirty="0"/>
              <a:t>.</a:t>
            </a:r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5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The </a:t>
            </a:r>
            <a:r>
              <a:rPr lang="en-US" b="1" dirty="0" smtClean="0"/>
              <a:t>Basics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381000"/>
            <a:ext cx="7315200" cy="62357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Short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quotations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directly</a:t>
            </a:r>
            <a:r>
              <a:rPr lang="tr-TR" sz="2400" dirty="0"/>
              <a:t> </a:t>
            </a:r>
            <a:r>
              <a:rPr lang="tr-TR" sz="2400" dirty="0" err="1"/>
              <a:t>quoting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a </a:t>
            </a:r>
            <a:r>
              <a:rPr lang="tr-TR" sz="2400" dirty="0" err="1"/>
              <a:t>work</a:t>
            </a:r>
            <a:r>
              <a:rPr lang="tr-TR" sz="2400" dirty="0"/>
              <a:t>,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will</a:t>
            </a:r>
            <a:r>
              <a:rPr lang="tr-TR" sz="2400" dirty="0"/>
              <a:t> </a:t>
            </a:r>
            <a:r>
              <a:rPr lang="tr-TR" sz="2400" dirty="0" err="1"/>
              <a:t>need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include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b="1" dirty="0" err="1"/>
              <a:t>author</a:t>
            </a:r>
            <a:r>
              <a:rPr lang="tr-TR" sz="2400" b="1" dirty="0"/>
              <a:t>, </a:t>
            </a:r>
            <a:r>
              <a:rPr lang="tr-TR" sz="2400" b="1" dirty="0" err="1"/>
              <a:t>year</a:t>
            </a:r>
            <a:r>
              <a:rPr lang="tr-TR" sz="2400" b="1" dirty="0"/>
              <a:t> of </a:t>
            </a:r>
            <a:r>
              <a:rPr lang="tr-TR" sz="2400" b="1" dirty="0" err="1"/>
              <a:t>publication</a:t>
            </a:r>
            <a:r>
              <a:rPr lang="tr-TR" sz="2400" b="1" dirty="0"/>
              <a:t>,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page</a:t>
            </a:r>
            <a:r>
              <a:rPr lang="tr-TR" sz="2400" b="1" dirty="0"/>
              <a:t> </a:t>
            </a:r>
            <a:r>
              <a:rPr lang="tr-TR" sz="2400" b="1" dirty="0" err="1"/>
              <a:t>number</a:t>
            </a:r>
            <a:r>
              <a:rPr lang="tr-TR" sz="2400" b="1" dirty="0"/>
              <a:t> </a:t>
            </a:r>
            <a:r>
              <a:rPr lang="tr-TR" sz="2400" dirty="0"/>
              <a:t>for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reference</a:t>
            </a:r>
            <a:r>
              <a:rPr lang="tr-TR" sz="2400" dirty="0"/>
              <a:t> (</a:t>
            </a:r>
            <a:r>
              <a:rPr lang="tr-TR" sz="2400" dirty="0" err="1"/>
              <a:t>preceded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"p."). </a:t>
            </a:r>
            <a:endParaRPr lang="tr-TR" sz="2400" dirty="0" smtClean="0"/>
          </a:p>
          <a:p>
            <a:r>
              <a:rPr lang="tr-TR" sz="2400" dirty="0" err="1" smtClean="0"/>
              <a:t>Introduce</a:t>
            </a:r>
            <a:r>
              <a:rPr lang="tr-TR" sz="2400" dirty="0" smtClean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quotation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a </a:t>
            </a:r>
            <a:r>
              <a:rPr lang="tr-TR" sz="2400" dirty="0" err="1"/>
              <a:t>signal</a:t>
            </a:r>
            <a:r>
              <a:rPr lang="tr-TR" sz="2400" dirty="0"/>
              <a:t> </a:t>
            </a:r>
            <a:r>
              <a:rPr lang="tr-TR" sz="2400" dirty="0" err="1"/>
              <a:t>phrase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includes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author's</a:t>
            </a:r>
            <a:r>
              <a:rPr lang="tr-TR" sz="2400" dirty="0"/>
              <a:t> </a:t>
            </a:r>
            <a:r>
              <a:rPr lang="tr-TR" sz="2400" dirty="0" err="1"/>
              <a:t>last</a:t>
            </a:r>
            <a:r>
              <a:rPr lang="tr-TR" sz="2400" dirty="0"/>
              <a:t> name </a:t>
            </a:r>
            <a:r>
              <a:rPr lang="tr-TR" sz="2400" dirty="0" err="1"/>
              <a:t>followed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date</a:t>
            </a:r>
            <a:r>
              <a:rPr lang="tr-TR" sz="2400" dirty="0"/>
              <a:t> of </a:t>
            </a:r>
            <a:r>
              <a:rPr lang="tr-TR" sz="2400" dirty="0" err="1"/>
              <a:t>publication</a:t>
            </a:r>
            <a:r>
              <a:rPr lang="tr-TR" sz="2400" dirty="0"/>
              <a:t> in </a:t>
            </a:r>
            <a:r>
              <a:rPr lang="tr-TR" sz="2400" dirty="0" err="1"/>
              <a:t>parentheses</a:t>
            </a:r>
            <a:r>
              <a:rPr lang="tr-TR" sz="2400" dirty="0" smtClean="0"/>
              <a:t>.</a:t>
            </a:r>
          </a:p>
          <a:p>
            <a:endParaRPr lang="en-US" sz="2400" dirty="0"/>
          </a:p>
          <a:p>
            <a:pPr lvl="1"/>
            <a:r>
              <a:rPr lang="tr-TR" sz="2000" dirty="0" err="1"/>
              <a:t>According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Jones</a:t>
            </a:r>
            <a:r>
              <a:rPr lang="tr-TR" sz="2000" dirty="0"/>
              <a:t> (1998), "</a:t>
            </a:r>
            <a:r>
              <a:rPr lang="tr-TR" sz="2000" dirty="0" err="1"/>
              <a:t>Students</a:t>
            </a:r>
            <a:r>
              <a:rPr lang="tr-TR" sz="2000" dirty="0"/>
              <a:t> </a:t>
            </a:r>
            <a:r>
              <a:rPr lang="tr-TR" sz="2000" dirty="0" err="1"/>
              <a:t>often</a:t>
            </a:r>
            <a:r>
              <a:rPr lang="tr-TR" sz="2000" dirty="0"/>
              <a:t> had </a:t>
            </a:r>
            <a:r>
              <a:rPr lang="tr-TR" sz="2000" dirty="0" err="1"/>
              <a:t>difficulty</a:t>
            </a:r>
            <a:r>
              <a:rPr lang="tr-TR" sz="2000" dirty="0"/>
              <a:t> </a:t>
            </a:r>
            <a:r>
              <a:rPr lang="tr-TR" sz="2000" dirty="0" err="1"/>
              <a:t>using</a:t>
            </a:r>
            <a:r>
              <a:rPr lang="tr-TR" sz="2000" dirty="0"/>
              <a:t> APA </a:t>
            </a:r>
            <a:r>
              <a:rPr lang="tr-TR" sz="2000" dirty="0" err="1"/>
              <a:t>style</a:t>
            </a:r>
            <a:r>
              <a:rPr lang="tr-TR" sz="2000" dirty="0"/>
              <a:t>, </a:t>
            </a:r>
            <a:r>
              <a:rPr lang="tr-TR" sz="2000" dirty="0" err="1"/>
              <a:t>especially</a:t>
            </a:r>
            <a:r>
              <a:rPr lang="tr-TR" sz="2000" dirty="0"/>
              <a:t> </a:t>
            </a:r>
            <a:r>
              <a:rPr lang="tr-TR" sz="2000" dirty="0" err="1"/>
              <a:t>when</a:t>
            </a:r>
            <a:r>
              <a:rPr lang="tr-TR" sz="2000" dirty="0"/>
              <a:t> it </a:t>
            </a:r>
            <a:r>
              <a:rPr lang="tr-TR" sz="2000" dirty="0" err="1"/>
              <a:t>was</a:t>
            </a:r>
            <a:r>
              <a:rPr lang="tr-TR" sz="2000" dirty="0"/>
              <a:t> </a:t>
            </a:r>
            <a:r>
              <a:rPr lang="tr-TR" sz="2000" dirty="0" err="1"/>
              <a:t>their</a:t>
            </a:r>
            <a:r>
              <a:rPr lang="tr-TR" sz="2000" dirty="0"/>
              <a:t> </a:t>
            </a:r>
            <a:r>
              <a:rPr lang="tr-TR" sz="2000" dirty="0" err="1"/>
              <a:t>first</a:t>
            </a:r>
            <a:r>
              <a:rPr lang="tr-TR" sz="2000" dirty="0"/>
              <a:t> time" (p. 199). </a:t>
            </a:r>
            <a:endParaRPr lang="tr-TR" sz="2000" dirty="0" smtClean="0"/>
          </a:p>
          <a:p>
            <a:pPr marL="502920" lvl="1" indent="0">
              <a:buNone/>
            </a:pPr>
            <a:endParaRPr lang="tr-TR" sz="2000" dirty="0"/>
          </a:p>
          <a:p>
            <a:pPr lvl="1"/>
            <a:r>
              <a:rPr lang="tr-TR" sz="2000" dirty="0" err="1"/>
              <a:t>Jones</a:t>
            </a:r>
            <a:r>
              <a:rPr lang="tr-TR" sz="2000" dirty="0"/>
              <a:t> (1998) </a:t>
            </a:r>
            <a:r>
              <a:rPr lang="tr-TR" sz="2000" dirty="0" err="1"/>
              <a:t>found</a:t>
            </a:r>
            <a:r>
              <a:rPr lang="tr-TR" sz="2000" dirty="0"/>
              <a:t> "</a:t>
            </a:r>
            <a:r>
              <a:rPr lang="tr-TR" sz="2000" dirty="0" err="1"/>
              <a:t>students</a:t>
            </a:r>
            <a:r>
              <a:rPr lang="tr-TR" sz="2000" dirty="0"/>
              <a:t> </a:t>
            </a:r>
            <a:r>
              <a:rPr lang="tr-TR" sz="2000" dirty="0" err="1"/>
              <a:t>often</a:t>
            </a:r>
            <a:r>
              <a:rPr lang="tr-TR" sz="2000" dirty="0"/>
              <a:t> had </a:t>
            </a:r>
            <a:r>
              <a:rPr lang="tr-TR" sz="2000" dirty="0" err="1"/>
              <a:t>difficulty</a:t>
            </a:r>
            <a:r>
              <a:rPr lang="tr-TR" sz="2000" dirty="0"/>
              <a:t> </a:t>
            </a:r>
            <a:r>
              <a:rPr lang="tr-TR" sz="2000" dirty="0" err="1"/>
              <a:t>using</a:t>
            </a:r>
            <a:r>
              <a:rPr lang="tr-TR" sz="2000" dirty="0"/>
              <a:t> APA </a:t>
            </a:r>
            <a:r>
              <a:rPr lang="tr-TR" sz="2000" dirty="0" err="1"/>
              <a:t>style</a:t>
            </a:r>
            <a:r>
              <a:rPr lang="tr-TR" sz="2000" dirty="0"/>
              <a:t>" (p. 199); </a:t>
            </a:r>
            <a:r>
              <a:rPr lang="tr-TR" sz="2000" dirty="0" err="1"/>
              <a:t>what</a:t>
            </a:r>
            <a:r>
              <a:rPr lang="tr-TR" sz="2000" dirty="0"/>
              <a:t> </a:t>
            </a:r>
            <a:r>
              <a:rPr lang="tr-TR" sz="2000" dirty="0" err="1"/>
              <a:t>implications</a:t>
            </a:r>
            <a:r>
              <a:rPr lang="tr-TR" sz="2000" dirty="0"/>
              <a:t> </a:t>
            </a:r>
            <a:r>
              <a:rPr lang="tr-TR" sz="2000" dirty="0" err="1"/>
              <a:t>does</a:t>
            </a:r>
            <a:r>
              <a:rPr lang="tr-TR" sz="2000" dirty="0"/>
              <a:t>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have</a:t>
            </a:r>
            <a:r>
              <a:rPr lang="tr-TR" sz="2000" dirty="0"/>
              <a:t> for </a:t>
            </a:r>
            <a:r>
              <a:rPr lang="tr-TR" sz="2000" dirty="0" err="1"/>
              <a:t>teachers</a:t>
            </a:r>
            <a:r>
              <a:rPr lang="tr-TR" sz="2000" dirty="0" smtClean="0"/>
              <a:t>?</a:t>
            </a:r>
          </a:p>
          <a:p>
            <a:pPr marL="502920" lvl="1" indent="0">
              <a:buNone/>
            </a:pPr>
            <a:endParaRPr lang="tr-TR" sz="2000" dirty="0" smtClean="0"/>
          </a:p>
          <a:p>
            <a:pPr lvl="1"/>
            <a:r>
              <a:rPr lang="tr-TR" sz="2000" dirty="0" err="1"/>
              <a:t>She</a:t>
            </a:r>
            <a:r>
              <a:rPr lang="tr-TR" sz="2000" dirty="0"/>
              <a:t> </a:t>
            </a:r>
            <a:r>
              <a:rPr lang="tr-TR" sz="2000" dirty="0" err="1"/>
              <a:t>stated</a:t>
            </a:r>
            <a:r>
              <a:rPr lang="tr-TR" sz="2000" dirty="0"/>
              <a:t>, "</a:t>
            </a:r>
            <a:r>
              <a:rPr lang="tr-TR" sz="2000" dirty="0" err="1"/>
              <a:t>Students</a:t>
            </a:r>
            <a:r>
              <a:rPr lang="tr-TR" sz="2000" dirty="0"/>
              <a:t> </a:t>
            </a:r>
            <a:r>
              <a:rPr lang="tr-TR" sz="2000" dirty="0" err="1"/>
              <a:t>often</a:t>
            </a:r>
            <a:r>
              <a:rPr lang="tr-TR" sz="2000" dirty="0"/>
              <a:t> had </a:t>
            </a:r>
            <a:r>
              <a:rPr lang="tr-TR" sz="2000" dirty="0" err="1"/>
              <a:t>difficulty</a:t>
            </a:r>
            <a:r>
              <a:rPr lang="tr-TR" sz="2000" dirty="0"/>
              <a:t> </a:t>
            </a:r>
            <a:r>
              <a:rPr lang="tr-TR" sz="2000" dirty="0" err="1"/>
              <a:t>using</a:t>
            </a:r>
            <a:r>
              <a:rPr lang="tr-TR" sz="2000" dirty="0"/>
              <a:t> APA </a:t>
            </a:r>
            <a:r>
              <a:rPr lang="tr-TR" sz="2000" dirty="0" err="1"/>
              <a:t>style</a:t>
            </a:r>
            <a:r>
              <a:rPr lang="tr-TR" sz="2000" dirty="0"/>
              <a:t>" (</a:t>
            </a:r>
            <a:r>
              <a:rPr lang="tr-TR" sz="2000" dirty="0" err="1"/>
              <a:t>Jones</a:t>
            </a:r>
            <a:r>
              <a:rPr lang="tr-TR" sz="2000" dirty="0"/>
              <a:t>, 1998, p. 199), but </a:t>
            </a:r>
            <a:r>
              <a:rPr lang="tr-TR" sz="2000" dirty="0" err="1"/>
              <a:t>she</a:t>
            </a:r>
            <a:r>
              <a:rPr lang="tr-TR" sz="2000" dirty="0"/>
              <a:t> </a:t>
            </a:r>
            <a:r>
              <a:rPr lang="tr-TR" sz="2000" dirty="0" err="1"/>
              <a:t>did</a:t>
            </a:r>
            <a:r>
              <a:rPr lang="tr-TR" sz="2000" dirty="0"/>
              <a:t> not </a:t>
            </a:r>
            <a:r>
              <a:rPr lang="tr-TR" sz="2000" dirty="0" err="1"/>
              <a:t>offer</a:t>
            </a:r>
            <a:r>
              <a:rPr lang="tr-TR" sz="2000" dirty="0"/>
              <a:t> an </a:t>
            </a:r>
            <a:r>
              <a:rPr lang="tr-TR" sz="2000" dirty="0" err="1"/>
              <a:t>explanation</a:t>
            </a:r>
            <a:r>
              <a:rPr lang="tr-TR" sz="2000" dirty="0"/>
              <a:t> as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why</a:t>
            </a:r>
            <a:r>
              <a:rPr lang="tr-TR" sz="2000" dirty="0" smtClean="0"/>
              <a:t>.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160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The </a:t>
            </a:r>
            <a:r>
              <a:rPr lang="en-US" b="1" dirty="0" smtClean="0"/>
              <a:t>Basics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Summary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or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paraphrase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paraphrasing</a:t>
            </a:r>
            <a:r>
              <a:rPr lang="tr-TR" sz="2400" dirty="0"/>
              <a:t> an idea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another</a:t>
            </a:r>
            <a:r>
              <a:rPr lang="tr-TR" sz="2400" dirty="0"/>
              <a:t> </a:t>
            </a:r>
            <a:r>
              <a:rPr lang="tr-TR" sz="2400" dirty="0" err="1"/>
              <a:t>work</a:t>
            </a:r>
            <a:r>
              <a:rPr lang="tr-TR" sz="2400" dirty="0"/>
              <a:t>,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only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make</a:t>
            </a:r>
            <a:r>
              <a:rPr lang="tr-TR" sz="2400" dirty="0"/>
              <a:t> </a:t>
            </a:r>
            <a:r>
              <a:rPr lang="tr-TR" sz="2400" dirty="0" err="1"/>
              <a:t>reference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author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year</a:t>
            </a:r>
            <a:r>
              <a:rPr lang="tr-TR" sz="2400" dirty="0"/>
              <a:t> of </a:t>
            </a:r>
            <a:r>
              <a:rPr lang="tr-TR" sz="2400" dirty="0" err="1"/>
              <a:t>publication</a:t>
            </a:r>
            <a:r>
              <a:rPr lang="tr-TR" sz="2400" dirty="0"/>
              <a:t> in </a:t>
            </a:r>
            <a:r>
              <a:rPr lang="tr-TR" sz="2400" dirty="0" err="1"/>
              <a:t>your</a:t>
            </a:r>
            <a:r>
              <a:rPr lang="tr-TR" sz="2400" dirty="0"/>
              <a:t> in-</a:t>
            </a:r>
            <a:r>
              <a:rPr lang="tr-TR" sz="2400" dirty="0" err="1"/>
              <a:t>text</a:t>
            </a:r>
            <a:r>
              <a:rPr lang="tr-TR" sz="2400" dirty="0"/>
              <a:t> </a:t>
            </a:r>
            <a:r>
              <a:rPr lang="tr-TR" sz="2400" dirty="0" err="1" smtClean="0"/>
              <a:t>reference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 </a:t>
            </a:r>
            <a:r>
              <a:rPr lang="tr-TR" sz="2000" dirty="0" err="1" smtClean="0"/>
              <a:t>According</a:t>
            </a:r>
            <a:r>
              <a:rPr lang="tr-TR" sz="2000" dirty="0" smtClean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Jones</a:t>
            </a:r>
            <a:r>
              <a:rPr lang="tr-TR" sz="2000" dirty="0"/>
              <a:t> (1998), APA </a:t>
            </a:r>
            <a:r>
              <a:rPr lang="tr-TR" sz="2000" dirty="0" err="1"/>
              <a:t>style</a:t>
            </a:r>
            <a:r>
              <a:rPr lang="tr-TR" sz="2000" dirty="0"/>
              <a:t> is a </a:t>
            </a:r>
            <a:r>
              <a:rPr lang="tr-TR" sz="2000" dirty="0" err="1"/>
              <a:t>difficult</a:t>
            </a:r>
            <a:r>
              <a:rPr lang="tr-TR" sz="2000" dirty="0"/>
              <a:t> </a:t>
            </a:r>
            <a:r>
              <a:rPr lang="tr-TR" sz="2000" dirty="0" err="1"/>
              <a:t>citation</a:t>
            </a:r>
            <a:r>
              <a:rPr lang="tr-TR" sz="2000" dirty="0"/>
              <a:t> format for </a:t>
            </a:r>
            <a:r>
              <a:rPr lang="tr-TR" sz="2000" dirty="0" err="1"/>
              <a:t>first</a:t>
            </a:r>
            <a:r>
              <a:rPr lang="tr-TR" sz="2000" dirty="0"/>
              <a:t>-time </a:t>
            </a:r>
            <a:r>
              <a:rPr lang="tr-TR" sz="2000" dirty="0" err="1" smtClean="0"/>
              <a:t>learners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/>
              <a:t>APA </a:t>
            </a:r>
            <a:r>
              <a:rPr lang="tr-TR" sz="2000" dirty="0" err="1"/>
              <a:t>style</a:t>
            </a:r>
            <a:r>
              <a:rPr lang="tr-TR" sz="2000" dirty="0"/>
              <a:t> is a </a:t>
            </a:r>
            <a:r>
              <a:rPr lang="tr-TR" sz="2000" dirty="0" err="1"/>
              <a:t>difficult</a:t>
            </a:r>
            <a:r>
              <a:rPr lang="tr-TR" sz="2000" dirty="0"/>
              <a:t> </a:t>
            </a:r>
            <a:r>
              <a:rPr lang="tr-TR" sz="2000" dirty="0" err="1"/>
              <a:t>citation</a:t>
            </a:r>
            <a:r>
              <a:rPr lang="tr-TR" sz="2000" dirty="0"/>
              <a:t> format for </a:t>
            </a:r>
            <a:r>
              <a:rPr lang="tr-TR" sz="2000" dirty="0" err="1"/>
              <a:t>first</a:t>
            </a:r>
            <a:r>
              <a:rPr lang="tr-TR" sz="2000" dirty="0"/>
              <a:t>-time </a:t>
            </a:r>
            <a:r>
              <a:rPr lang="tr-TR" sz="2000" dirty="0" err="1"/>
              <a:t>learners</a:t>
            </a:r>
            <a:r>
              <a:rPr lang="tr-TR" sz="2000" dirty="0"/>
              <a:t> (</a:t>
            </a:r>
            <a:r>
              <a:rPr lang="tr-TR" sz="2000" dirty="0" err="1"/>
              <a:t>Jones</a:t>
            </a:r>
            <a:r>
              <a:rPr lang="tr-TR" sz="2000" dirty="0"/>
              <a:t>, </a:t>
            </a:r>
            <a:r>
              <a:rPr lang="tr-TR" sz="2000" dirty="0" smtClean="0"/>
              <a:t>1998).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1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Author/Authors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2800" b="1" dirty="0" err="1">
                <a:solidFill>
                  <a:srgbClr val="0070C0"/>
                </a:solidFill>
              </a:rPr>
              <a:t>Citing</a:t>
            </a:r>
            <a:r>
              <a:rPr lang="tr-TR" sz="2800" b="1" dirty="0">
                <a:solidFill>
                  <a:srgbClr val="0070C0"/>
                </a:solidFill>
              </a:rPr>
              <a:t> an Author </a:t>
            </a:r>
            <a:r>
              <a:rPr lang="tr-TR" sz="2800" b="1" dirty="0" err="1">
                <a:solidFill>
                  <a:srgbClr val="0070C0"/>
                </a:solidFill>
              </a:rPr>
              <a:t>or</a:t>
            </a:r>
            <a:r>
              <a:rPr lang="tr-TR" sz="2800" b="1" dirty="0">
                <a:solidFill>
                  <a:srgbClr val="0070C0"/>
                </a:solidFill>
              </a:rPr>
              <a:t> </a:t>
            </a:r>
            <a:r>
              <a:rPr lang="tr-TR" sz="2800" b="1" dirty="0" err="1">
                <a:solidFill>
                  <a:srgbClr val="0070C0"/>
                </a:solidFill>
              </a:rPr>
              <a:t>Authors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70C0"/>
                </a:solidFill>
              </a:rPr>
              <a:t>A </a:t>
            </a:r>
            <a:r>
              <a:rPr lang="tr-TR" sz="2400" b="1" dirty="0" err="1">
                <a:solidFill>
                  <a:srgbClr val="0070C0"/>
                </a:solidFill>
              </a:rPr>
              <a:t>Work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by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Two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Authors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r>
              <a:rPr lang="tr-TR" sz="2400" dirty="0" smtClean="0"/>
              <a:t>Name </a:t>
            </a:r>
            <a:r>
              <a:rPr lang="tr-TR" sz="2400" dirty="0" err="1"/>
              <a:t>both</a:t>
            </a:r>
            <a:r>
              <a:rPr lang="tr-TR" sz="2400" dirty="0"/>
              <a:t> </a:t>
            </a:r>
            <a:r>
              <a:rPr lang="tr-TR" sz="2400" dirty="0" err="1"/>
              <a:t>authors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signal</a:t>
            </a:r>
            <a:r>
              <a:rPr lang="tr-TR" sz="2400" dirty="0"/>
              <a:t> </a:t>
            </a:r>
            <a:r>
              <a:rPr lang="tr-TR" sz="2400" dirty="0" err="1"/>
              <a:t>phrase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parentheses</a:t>
            </a:r>
            <a:r>
              <a:rPr lang="tr-TR" sz="2400" dirty="0"/>
              <a:t> </a:t>
            </a:r>
            <a:r>
              <a:rPr lang="tr-TR" sz="2400" dirty="0" err="1"/>
              <a:t>each</a:t>
            </a:r>
            <a:r>
              <a:rPr lang="tr-TR" sz="2400" dirty="0"/>
              <a:t> time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cite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work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err="1"/>
              <a:t>u</a:t>
            </a:r>
            <a:r>
              <a:rPr lang="tr-TR" sz="2400" dirty="0" err="1" smtClean="0"/>
              <a:t>se</a:t>
            </a:r>
            <a:r>
              <a:rPr lang="tr-TR" sz="2400" dirty="0" smtClean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word</a:t>
            </a:r>
            <a:r>
              <a:rPr lang="tr-TR" sz="2400" dirty="0"/>
              <a:t> </a:t>
            </a:r>
            <a:r>
              <a:rPr lang="tr-TR" sz="2400" b="1" dirty="0"/>
              <a:t>"</a:t>
            </a:r>
            <a:r>
              <a:rPr lang="tr-TR" sz="2400" b="1" dirty="0" err="1"/>
              <a:t>and</a:t>
            </a:r>
            <a:r>
              <a:rPr lang="tr-TR" sz="2400" b="1" dirty="0"/>
              <a:t>" </a:t>
            </a:r>
            <a:r>
              <a:rPr lang="tr-TR" sz="2400" dirty="0" err="1"/>
              <a:t>between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authors</a:t>
            </a:r>
            <a:r>
              <a:rPr lang="tr-TR" sz="2400" dirty="0"/>
              <a:t>' </a:t>
            </a:r>
            <a:r>
              <a:rPr lang="tr-TR" sz="2400" dirty="0" err="1"/>
              <a:t>names</a:t>
            </a:r>
            <a:r>
              <a:rPr lang="tr-TR" sz="2400" dirty="0"/>
              <a:t> </a:t>
            </a:r>
            <a:r>
              <a:rPr lang="tr-TR" sz="2400" dirty="0" err="1"/>
              <a:t>within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 smtClean="0"/>
              <a:t>text</a:t>
            </a:r>
            <a:endParaRPr lang="tr-TR" sz="2400" dirty="0" smtClean="0"/>
          </a:p>
          <a:p>
            <a:r>
              <a:rPr lang="tr-TR" sz="2400" dirty="0" err="1" smtClean="0"/>
              <a:t>use</a:t>
            </a:r>
            <a:r>
              <a:rPr lang="tr-TR" sz="2400" dirty="0" smtClean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b="1" dirty="0" err="1" smtClean="0"/>
              <a:t>ampersand</a:t>
            </a:r>
            <a:r>
              <a:rPr lang="tr-TR" sz="2400" b="1" dirty="0" smtClean="0"/>
              <a:t> (&amp;)</a:t>
            </a:r>
            <a:r>
              <a:rPr lang="tr-TR" sz="2400" dirty="0" smtClean="0"/>
              <a:t> </a:t>
            </a:r>
            <a:r>
              <a:rPr lang="tr-TR" sz="2400" dirty="0"/>
              <a:t>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parentheses</a:t>
            </a:r>
            <a:r>
              <a:rPr lang="tr-TR" sz="2400" dirty="0"/>
              <a:t>.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	</a:t>
            </a:r>
            <a:r>
              <a:rPr lang="tr-TR" sz="2400" dirty="0" err="1"/>
              <a:t>Research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Wegener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Petty</a:t>
            </a:r>
            <a:r>
              <a:rPr lang="tr-TR" sz="2400" dirty="0"/>
              <a:t> (1994) </a:t>
            </a:r>
            <a:r>
              <a:rPr lang="tr-TR" sz="2400" dirty="0" err="1"/>
              <a:t>supports</a:t>
            </a:r>
            <a:r>
              <a:rPr lang="tr-TR" sz="2400" dirty="0"/>
              <a:t>...</a:t>
            </a:r>
            <a:endParaRPr lang="en-US" sz="2400" dirty="0"/>
          </a:p>
          <a:p>
            <a:pPr>
              <a:buNone/>
            </a:pPr>
            <a:endParaRPr lang="tr-TR" sz="2400" dirty="0"/>
          </a:p>
          <a:p>
            <a:pPr>
              <a:buNone/>
            </a:pPr>
            <a:r>
              <a:rPr lang="tr-TR" sz="2400" dirty="0"/>
              <a:t>		(</a:t>
            </a:r>
            <a:r>
              <a:rPr lang="tr-TR" sz="2400" dirty="0" err="1"/>
              <a:t>Wegener</a:t>
            </a:r>
            <a:r>
              <a:rPr lang="tr-TR" sz="2400" dirty="0"/>
              <a:t> &amp; </a:t>
            </a:r>
            <a:r>
              <a:rPr lang="tr-TR" sz="2400" dirty="0" err="1"/>
              <a:t>Petty</a:t>
            </a:r>
            <a:r>
              <a:rPr lang="tr-TR" sz="2400" dirty="0"/>
              <a:t>, 1994)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15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Author/Authors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b="1" dirty="0">
                <a:solidFill>
                  <a:srgbClr val="0070C0"/>
                </a:solidFill>
              </a:rPr>
              <a:t>A </a:t>
            </a:r>
            <a:r>
              <a:rPr lang="tr-TR" sz="2400" b="1" dirty="0" err="1">
                <a:solidFill>
                  <a:srgbClr val="0070C0"/>
                </a:solidFill>
              </a:rPr>
              <a:t>Work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by</a:t>
            </a:r>
            <a:r>
              <a:rPr lang="tr-TR" sz="2400" b="1" dirty="0">
                <a:solidFill>
                  <a:srgbClr val="0070C0"/>
                </a:solidFill>
              </a:rPr>
              <a:t> Three </a:t>
            </a:r>
            <a:r>
              <a:rPr lang="tr-TR" sz="2400" b="1" dirty="0" err="1">
                <a:solidFill>
                  <a:srgbClr val="0070C0"/>
                </a:solidFill>
              </a:rPr>
              <a:t>to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Five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Authors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r>
              <a:rPr lang="tr-TR" sz="2400" dirty="0" err="1" smtClean="0"/>
              <a:t>List</a:t>
            </a:r>
            <a:r>
              <a:rPr lang="tr-TR" sz="2400" dirty="0" smtClean="0"/>
              <a:t> </a:t>
            </a:r>
            <a:r>
              <a:rPr lang="tr-TR" sz="2400" dirty="0" err="1"/>
              <a:t>all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authors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signal</a:t>
            </a:r>
            <a:r>
              <a:rPr lang="tr-TR" sz="2400" dirty="0"/>
              <a:t> </a:t>
            </a:r>
            <a:r>
              <a:rPr lang="tr-TR" sz="2400" dirty="0" err="1"/>
              <a:t>phrase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in </a:t>
            </a:r>
            <a:r>
              <a:rPr lang="tr-TR" sz="2400" dirty="0" err="1"/>
              <a:t>parentheses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first</a:t>
            </a:r>
            <a:r>
              <a:rPr lang="tr-TR" sz="2400" dirty="0"/>
              <a:t> time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cite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source</a:t>
            </a:r>
            <a:r>
              <a:rPr lang="tr-TR" sz="2400" dirty="0"/>
              <a:t>.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	(</a:t>
            </a:r>
            <a:r>
              <a:rPr lang="tr-TR" sz="2400" dirty="0" err="1"/>
              <a:t>Kernis</a:t>
            </a:r>
            <a:r>
              <a:rPr lang="tr-TR" sz="2400" dirty="0"/>
              <a:t>, Cornell, Sun, </a:t>
            </a:r>
            <a:r>
              <a:rPr lang="tr-TR" sz="2400" dirty="0" err="1"/>
              <a:t>Berry</a:t>
            </a:r>
            <a:r>
              <a:rPr lang="tr-TR" sz="2400" dirty="0"/>
              <a:t>, &amp; </a:t>
            </a:r>
            <a:r>
              <a:rPr lang="tr-TR" sz="2400" dirty="0" err="1"/>
              <a:t>Harlow</a:t>
            </a:r>
            <a:r>
              <a:rPr lang="tr-TR" sz="2400" dirty="0"/>
              <a:t>, 1993)</a:t>
            </a:r>
            <a:endParaRPr lang="en-US" sz="2400" dirty="0"/>
          </a:p>
          <a:p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subsequent</a:t>
            </a:r>
            <a:r>
              <a:rPr lang="tr-TR" sz="2400" dirty="0"/>
              <a:t> </a:t>
            </a:r>
            <a:r>
              <a:rPr lang="tr-TR" sz="2400" dirty="0" err="1"/>
              <a:t>citations</a:t>
            </a:r>
            <a:r>
              <a:rPr lang="tr-TR" sz="2400" dirty="0"/>
              <a:t>, </a:t>
            </a:r>
            <a:r>
              <a:rPr lang="tr-TR" sz="2400" dirty="0" err="1"/>
              <a:t>only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first</a:t>
            </a:r>
            <a:r>
              <a:rPr lang="tr-TR" sz="2400" dirty="0"/>
              <a:t> </a:t>
            </a:r>
            <a:r>
              <a:rPr lang="tr-TR" sz="2400" dirty="0" err="1"/>
              <a:t>author's</a:t>
            </a:r>
            <a:r>
              <a:rPr lang="tr-TR" sz="2400" dirty="0"/>
              <a:t> </a:t>
            </a:r>
            <a:r>
              <a:rPr lang="tr-TR" sz="2400" dirty="0" err="1"/>
              <a:t>last</a:t>
            </a:r>
            <a:r>
              <a:rPr lang="tr-TR" sz="2400" dirty="0"/>
              <a:t> name </a:t>
            </a:r>
            <a:r>
              <a:rPr lang="tr-TR" sz="2400" dirty="0" err="1"/>
              <a:t>followed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"et al."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signal</a:t>
            </a:r>
            <a:r>
              <a:rPr lang="tr-TR" sz="2400" dirty="0"/>
              <a:t> </a:t>
            </a:r>
            <a:r>
              <a:rPr lang="tr-TR" sz="2400" dirty="0" err="1"/>
              <a:t>phrase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in </a:t>
            </a:r>
            <a:r>
              <a:rPr lang="tr-TR" sz="2400" dirty="0" err="1"/>
              <a:t>parentheses</a:t>
            </a:r>
            <a:r>
              <a:rPr lang="tr-TR" sz="2400" dirty="0"/>
              <a:t>.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	(</a:t>
            </a:r>
            <a:r>
              <a:rPr lang="tr-TR" sz="2400" dirty="0" err="1"/>
              <a:t>Kernis</a:t>
            </a:r>
            <a:r>
              <a:rPr lang="tr-TR" sz="2400" dirty="0"/>
              <a:t> et al., 1993)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9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Author/Authors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Six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or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More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Authors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r>
              <a:rPr lang="tr-TR" sz="2400" dirty="0" err="1" smtClean="0"/>
              <a:t>Use</a:t>
            </a:r>
            <a:r>
              <a:rPr lang="tr-TR" sz="2400" dirty="0" smtClean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first</a:t>
            </a:r>
            <a:r>
              <a:rPr lang="tr-TR" sz="2400" dirty="0"/>
              <a:t> </a:t>
            </a:r>
            <a:r>
              <a:rPr lang="tr-TR" sz="2400" dirty="0" err="1"/>
              <a:t>author's</a:t>
            </a:r>
            <a:r>
              <a:rPr lang="tr-TR" sz="2400" dirty="0"/>
              <a:t> name </a:t>
            </a:r>
            <a:r>
              <a:rPr lang="tr-TR" sz="2400" dirty="0" err="1"/>
              <a:t>followed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et al.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signal</a:t>
            </a:r>
            <a:r>
              <a:rPr lang="tr-TR" sz="2400" dirty="0"/>
              <a:t> </a:t>
            </a:r>
            <a:r>
              <a:rPr lang="tr-TR" sz="2400" dirty="0" err="1"/>
              <a:t>phrase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in </a:t>
            </a:r>
            <a:r>
              <a:rPr lang="tr-TR" sz="2400" dirty="0" err="1"/>
              <a:t>parentheses</a:t>
            </a:r>
            <a:r>
              <a:rPr lang="tr-TR" sz="2400" dirty="0"/>
              <a:t>.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	Harris et al. (2001) </a:t>
            </a:r>
            <a:r>
              <a:rPr lang="tr-TR" sz="2400" dirty="0" err="1"/>
              <a:t>argued</a:t>
            </a:r>
            <a:r>
              <a:rPr lang="tr-TR" sz="2400" dirty="0"/>
              <a:t>...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tr-TR" sz="2400" dirty="0"/>
              <a:t>		(Harris et al., 2001)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2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Author/Authors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Unknown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smtClean="0">
                <a:solidFill>
                  <a:srgbClr val="0070C0"/>
                </a:solidFill>
              </a:rPr>
              <a:t>Author</a:t>
            </a:r>
          </a:p>
          <a:p>
            <a:r>
              <a:rPr lang="tr-TR" sz="2400" dirty="0" err="1" smtClean="0"/>
              <a:t>cite</a:t>
            </a:r>
            <a:r>
              <a:rPr lang="tr-TR" sz="2400" dirty="0" smtClean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source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its</a:t>
            </a:r>
            <a:r>
              <a:rPr lang="tr-TR" sz="2400" dirty="0"/>
              <a:t> </a:t>
            </a:r>
            <a:r>
              <a:rPr lang="tr-TR" sz="2400" dirty="0" err="1"/>
              <a:t>title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signal</a:t>
            </a:r>
            <a:r>
              <a:rPr lang="tr-TR" sz="2400" dirty="0"/>
              <a:t> </a:t>
            </a:r>
            <a:r>
              <a:rPr lang="tr-TR" sz="2400" dirty="0" err="1"/>
              <a:t>phrase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first</a:t>
            </a:r>
            <a:r>
              <a:rPr lang="tr-TR" sz="2400" dirty="0"/>
              <a:t> </a:t>
            </a:r>
            <a:r>
              <a:rPr lang="tr-TR" sz="2400" dirty="0" err="1"/>
              <a:t>word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two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parentheses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err="1" smtClean="0"/>
              <a:t>Titles</a:t>
            </a:r>
            <a:r>
              <a:rPr lang="tr-TR" sz="2400" dirty="0" smtClean="0"/>
              <a:t> </a:t>
            </a:r>
            <a:r>
              <a:rPr lang="tr-TR" sz="2400" dirty="0"/>
              <a:t>of </a:t>
            </a:r>
            <a:r>
              <a:rPr lang="tr-TR" sz="2400" dirty="0" err="1"/>
              <a:t>books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reports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italicized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underlined</a:t>
            </a:r>
            <a:r>
              <a:rPr lang="tr-TR" sz="2400" dirty="0"/>
              <a:t>; </a:t>
            </a:r>
            <a:r>
              <a:rPr lang="tr-TR" sz="2400" dirty="0" err="1"/>
              <a:t>titles</a:t>
            </a:r>
            <a:r>
              <a:rPr lang="tr-TR" sz="2400" dirty="0"/>
              <a:t> of </a:t>
            </a:r>
            <a:r>
              <a:rPr lang="tr-TR" sz="2400" dirty="0" err="1"/>
              <a:t>articles</a:t>
            </a:r>
            <a:r>
              <a:rPr lang="tr-TR" sz="2400" dirty="0"/>
              <a:t>, </a:t>
            </a:r>
            <a:r>
              <a:rPr lang="tr-TR" sz="2400" dirty="0" err="1"/>
              <a:t>chapters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web </a:t>
            </a:r>
            <a:r>
              <a:rPr lang="tr-TR" sz="2400" dirty="0" err="1"/>
              <a:t>pages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in </a:t>
            </a:r>
            <a:r>
              <a:rPr lang="tr-TR" sz="2400" dirty="0" err="1"/>
              <a:t>quotation</a:t>
            </a:r>
            <a:r>
              <a:rPr lang="tr-TR" sz="2400" dirty="0"/>
              <a:t> </a:t>
            </a:r>
            <a:r>
              <a:rPr lang="tr-TR" sz="2400" dirty="0" err="1"/>
              <a:t>marks</a:t>
            </a:r>
            <a:r>
              <a:rPr lang="tr-TR" sz="2400" dirty="0"/>
              <a:t>.</a:t>
            </a:r>
          </a:p>
          <a:p>
            <a:pPr lvl="1"/>
            <a:r>
              <a:rPr lang="tr-TR" sz="2000" dirty="0"/>
              <a:t>A </a:t>
            </a:r>
            <a:r>
              <a:rPr lang="tr-TR" sz="2000" dirty="0" err="1"/>
              <a:t>similar</a:t>
            </a:r>
            <a:r>
              <a:rPr lang="tr-TR" sz="2000" dirty="0"/>
              <a:t> </a:t>
            </a:r>
            <a:r>
              <a:rPr lang="tr-TR" sz="2000" dirty="0" err="1"/>
              <a:t>study</a:t>
            </a:r>
            <a:r>
              <a:rPr lang="tr-TR" sz="2000" dirty="0"/>
              <a:t> </a:t>
            </a:r>
            <a:r>
              <a:rPr lang="tr-TR" sz="2000" dirty="0" err="1"/>
              <a:t>was</a:t>
            </a:r>
            <a:r>
              <a:rPr lang="tr-TR" sz="2000" dirty="0"/>
              <a:t> done of </a:t>
            </a:r>
            <a:r>
              <a:rPr lang="tr-TR" sz="2000" dirty="0" err="1"/>
              <a:t>students</a:t>
            </a:r>
            <a:r>
              <a:rPr lang="tr-TR" sz="2000" dirty="0"/>
              <a:t> </a:t>
            </a:r>
            <a:r>
              <a:rPr lang="tr-TR" sz="2000" dirty="0" err="1"/>
              <a:t>learning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format </a:t>
            </a:r>
            <a:r>
              <a:rPr lang="tr-TR" sz="2000" dirty="0" err="1"/>
              <a:t>research</a:t>
            </a:r>
            <a:r>
              <a:rPr lang="tr-TR" sz="2000" dirty="0"/>
              <a:t> </a:t>
            </a:r>
            <a:r>
              <a:rPr lang="tr-TR" sz="2000" dirty="0" err="1"/>
              <a:t>papers</a:t>
            </a:r>
            <a:r>
              <a:rPr lang="tr-TR" sz="2000" dirty="0"/>
              <a:t> ("Using 	APA," 2001).</a:t>
            </a:r>
            <a:endParaRPr lang="en-US" sz="2000" dirty="0"/>
          </a:p>
          <a:p>
            <a:pPr>
              <a:buNone/>
            </a:pPr>
            <a:r>
              <a:rPr lang="tr-TR" sz="2400" b="1" dirty="0" err="1"/>
              <a:t>Note</a:t>
            </a:r>
            <a:r>
              <a:rPr lang="tr-TR" sz="2400" dirty="0"/>
              <a:t>: </a:t>
            </a:r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rare</a:t>
            </a:r>
            <a:r>
              <a:rPr lang="tr-TR" sz="2400" dirty="0"/>
              <a:t> </a:t>
            </a:r>
            <a:r>
              <a:rPr lang="tr-TR" sz="2400" dirty="0" err="1"/>
              <a:t>case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"</a:t>
            </a:r>
            <a:r>
              <a:rPr lang="tr-TR" sz="2400" dirty="0" err="1"/>
              <a:t>Anonymous</a:t>
            </a:r>
            <a:r>
              <a:rPr lang="tr-TR" sz="2400" dirty="0"/>
              <a:t>" is </a:t>
            </a:r>
            <a:r>
              <a:rPr lang="tr-TR" sz="2400" dirty="0" err="1"/>
              <a:t>used</a:t>
            </a:r>
            <a:r>
              <a:rPr lang="tr-TR" sz="2400" dirty="0"/>
              <a:t> for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author</a:t>
            </a:r>
            <a:r>
              <a:rPr lang="tr-TR" sz="2400" dirty="0"/>
              <a:t>, </a:t>
            </a:r>
            <a:r>
              <a:rPr lang="tr-TR" sz="2400" dirty="0" err="1"/>
              <a:t>treat</a:t>
            </a:r>
            <a:r>
              <a:rPr lang="tr-TR" sz="2400" dirty="0"/>
              <a:t> it as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author's</a:t>
            </a:r>
            <a:r>
              <a:rPr lang="tr-TR" sz="2400" dirty="0"/>
              <a:t> name (</a:t>
            </a:r>
            <a:r>
              <a:rPr lang="tr-TR" sz="2400" dirty="0" err="1"/>
              <a:t>Anonymous</a:t>
            </a:r>
            <a:r>
              <a:rPr lang="tr-TR" sz="2400" dirty="0"/>
              <a:t>, 2001). </a:t>
            </a:r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reference</a:t>
            </a:r>
            <a:r>
              <a:rPr lang="tr-TR" sz="2400" dirty="0"/>
              <a:t> </a:t>
            </a:r>
            <a:r>
              <a:rPr lang="tr-TR" sz="2400" dirty="0" err="1"/>
              <a:t>list</a:t>
            </a:r>
            <a:r>
              <a:rPr lang="tr-TR" sz="2400" dirty="0"/>
              <a:t>, </a:t>
            </a:r>
            <a:r>
              <a:rPr lang="tr-TR" sz="2400" dirty="0" err="1"/>
              <a:t>use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name </a:t>
            </a:r>
            <a:r>
              <a:rPr lang="tr-TR" sz="2400" dirty="0" err="1"/>
              <a:t>Anonymous</a:t>
            </a:r>
            <a:r>
              <a:rPr lang="tr-TR" sz="2400" dirty="0"/>
              <a:t> as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author</a:t>
            </a:r>
            <a:r>
              <a:rPr lang="tr-TR" sz="2400" dirty="0"/>
              <a:t>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4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Author/Authors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282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Organization</a:t>
            </a:r>
            <a:r>
              <a:rPr lang="tr-TR" sz="2400" b="1" dirty="0">
                <a:solidFill>
                  <a:srgbClr val="0070C0"/>
                </a:solidFill>
              </a:rPr>
              <a:t> as an </a:t>
            </a:r>
            <a:r>
              <a:rPr lang="tr-TR" sz="2400" b="1" dirty="0" smtClean="0">
                <a:solidFill>
                  <a:srgbClr val="0070C0"/>
                </a:solidFill>
              </a:rPr>
              <a:t>Author</a:t>
            </a:r>
          </a:p>
          <a:p>
            <a:r>
              <a:rPr lang="tr-TR" sz="2400" dirty="0" smtClean="0"/>
              <a:t> </a:t>
            </a:r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author</a:t>
            </a:r>
            <a:r>
              <a:rPr lang="tr-TR" sz="2400" dirty="0"/>
              <a:t> is an </a:t>
            </a:r>
            <a:r>
              <a:rPr lang="tr-TR" sz="2400" dirty="0" err="1"/>
              <a:t>organization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a </a:t>
            </a:r>
            <a:r>
              <a:rPr lang="tr-TR" sz="2400" dirty="0" err="1"/>
              <a:t>government</a:t>
            </a:r>
            <a:r>
              <a:rPr lang="tr-TR" sz="2400" dirty="0"/>
              <a:t> </a:t>
            </a:r>
            <a:r>
              <a:rPr lang="tr-TR" sz="2400" dirty="0" err="1"/>
              <a:t>agency</a:t>
            </a:r>
            <a:r>
              <a:rPr lang="tr-TR" sz="2400" dirty="0"/>
              <a:t>, </a:t>
            </a:r>
            <a:r>
              <a:rPr lang="tr-TR" sz="2400" dirty="0" err="1"/>
              <a:t>mention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organization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signal</a:t>
            </a:r>
            <a:r>
              <a:rPr lang="tr-TR" sz="2400" dirty="0"/>
              <a:t> </a:t>
            </a:r>
            <a:r>
              <a:rPr lang="tr-TR" sz="2400" dirty="0" err="1"/>
              <a:t>phrase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parenthetical</a:t>
            </a:r>
            <a:r>
              <a:rPr lang="tr-TR" sz="2400" dirty="0"/>
              <a:t> </a:t>
            </a:r>
            <a:r>
              <a:rPr lang="tr-TR" sz="2400" dirty="0" err="1"/>
              <a:t>citation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first</a:t>
            </a:r>
            <a:r>
              <a:rPr lang="tr-TR" sz="2400" dirty="0"/>
              <a:t> time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cite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source</a:t>
            </a:r>
            <a:r>
              <a:rPr lang="tr-TR" sz="2400" dirty="0"/>
              <a:t>.</a:t>
            </a:r>
          </a:p>
          <a:p>
            <a:pPr lvl="1"/>
            <a:r>
              <a:rPr lang="tr-TR" sz="2000" dirty="0" err="1"/>
              <a:t>According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American</a:t>
            </a:r>
            <a:r>
              <a:rPr lang="tr-TR" sz="2000" dirty="0"/>
              <a:t> </a:t>
            </a:r>
            <a:r>
              <a:rPr lang="tr-TR" sz="2000" dirty="0" err="1"/>
              <a:t>Psychological</a:t>
            </a:r>
            <a:r>
              <a:rPr lang="tr-TR" sz="2000" dirty="0"/>
              <a:t> </a:t>
            </a:r>
            <a:r>
              <a:rPr lang="tr-TR" sz="2000" dirty="0" err="1"/>
              <a:t>Association</a:t>
            </a:r>
            <a:r>
              <a:rPr lang="tr-TR" sz="2000" dirty="0"/>
              <a:t> (2000),...</a:t>
            </a:r>
            <a:endParaRPr lang="en-US" sz="2000" dirty="0"/>
          </a:p>
          <a:p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organization</a:t>
            </a:r>
            <a:r>
              <a:rPr lang="tr-TR" sz="2400" dirty="0"/>
              <a:t> has a </a:t>
            </a:r>
            <a:r>
              <a:rPr lang="tr-TR" sz="2400" dirty="0" err="1"/>
              <a:t>well-known</a:t>
            </a:r>
            <a:r>
              <a:rPr lang="tr-TR" sz="2400" dirty="0"/>
              <a:t> </a:t>
            </a:r>
            <a:r>
              <a:rPr lang="tr-TR" sz="2400" dirty="0" err="1"/>
              <a:t>abbreviation</a:t>
            </a:r>
            <a:r>
              <a:rPr lang="tr-TR" sz="2400" dirty="0"/>
              <a:t>, </a:t>
            </a:r>
            <a:r>
              <a:rPr lang="tr-TR" sz="2400" dirty="0" err="1"/>
              <a:t>include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abbreviation</a:t>
            </a:r>
            <a:r>
              <a:rPr lang="tr-TR" sz="2400" dirty="0"/>
              <a:t> in </a:t>
            </a:r>
            <a:r>
              <a:rPr lang="tr-TR" sz="2400" dirty="0" err="1"/>
              <a:t>brackets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first</a:t>
            </a:r>
            <a:r>
              <a:rPr lang="tr-TR" sz="2400" dirty="0"/>
              <a:t> time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source</a:t>
            </a:r>
            <a:r>
              <a:rPr lang="tr-TR" sz="2400" dirty="0"/>
              <a:t> is </a:t>
            </a:r>
            <a:r>
              <a:rPr lang="tr-TR" sz="2400" dirty="0" err="1"/>
              <a:t>cited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then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</a:t>
            </a:r>
            <a:r>
              <a:rPr lang="tr-TR" sz="2400" dirty="0" err="1"/>
              <a:t>only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abbreviation</a:t>
            </a:r>
            <a:r>
              <a:rPr lang="tr-TR" sz="2400" dirty="0"/>
              <a:t> in </a:t>
            </a:r>
            <a:r>
              <a:rPr lang="tr-TR" sz="2400" dirty="0" err="1"/>
              <a:t>later</a:t>
            </a:r>
            <a:r>
              <a:rPr lang="tr-TR" sz="2400" dirty="0"/>
              <a:t> </a:t>
            </a:r>
            <a:r>
              <a:rPr lang="tr-TR" sz="2400" dirty="0" err="1"/>
              <a:t>citations</a:t>
            </a:r>
            <a:r>
              <a:rPr lang="tr-TR" sz="2400" dirty="0"/>
              <a:t>.</a:t>
            </a:r>
          </a:p>
          <a:p>
            <a:pPr lvl="1"/>
            <a:r>
              <a:rPr lang="tr-TR" sz="2000" dirty="0"/>
              <a:t>First </a:t>
            </a:r>
            <a:r>
              <a:rPr lang="tr-TR" sz="2000" dirty="0" err="1"/>
              <a:t>citation</a:t>
            </a:r>
            <a:r>
              <a:rPr lang="tr-TR" sz="2000" dirty="0"/>
              <a:t>: (</a:t>
            </a:r>
            <a:r>
              <a:rPr lang="tr-TR" sz="2000" dirty="0" err="1"/>
              <a:t>Mothers</a:t>
            </a:r>
            <a:r>
              <a:rPr lang="tr-TR" sz="2000" dirty="0"/>
              <a:t> </a:t>
            </a:r>
            <a:r>
              <a:rPr lang="tr-TR" sz="2000" dirty="0" err="1"/>
              <a:t>Against</a:t>
            </a:r>
            <a:r>
              <a:rPr lang="tr-TR" sz="2000" dirty="0"/>
              <a:t> </a:t>
            </a:r>
            <a:r>
              <a:rPr lang="tr-TR" sz="2000" dirty="0" err="1"/>
              <a:t>Drunk</a:t>
            </a:r>
            <a:r>
              <a:rPr lang="tr-TR" sz="2000" dirty="0"/>
              <a:t> </a:t>
            </a:r>
            <a:r>
              <a:rPr lang="tr-TR" sz="2000" dirty="0" err="1"/>
              <a:t>Driving</a:t>
            </a:r>
            <a:r>
              <a:rPr lang="tr-TR" sz="2000" dirty="0"/>
              <a:t> [MADD], 2000)</a:t>
            </a:r>
          </a:p>
          <a:p>
            <a:pPr lvl="1"/>
            <a:r>
              <a:rPr lang="tr-TR" sz="2000" dirty="0"/>
              <a:t>Second </a:t>
            </a:r>
            <a:r>
              <a:rPr lang="tr-TR" sz="2000" dirty="0" err="1"/>
              <a:t>citation</a:t>
            </a:r>
            <a:r>
              <a:rPr lang="tr-TR" sz="2000" dirty="0"/>
              <a:t>: (MADD, 2000)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23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Author/Authors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Two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or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More</a:t>
            </a:r>
            <a:r>
              <a:rPr lang="tr-TR" sz="2400" b="1" dirty="0">
                <a:solidFill>
                  <a:srgbClr val="0070C0"/>
                </a:solidFill>
              </a:rPr>
              <a:t> Works in </a:t>
            </a:r>
            <a:r>
              <a:rPr lang="tr-TR" sz="2400" b="1" dirty="0" err="1">
                <a:solidFill>
                  <a:srgbClr val="0070C0"/>
                </a:solidFill>
              </a:rPr>
              <a:t>the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Same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Parentheses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r>
              <a:rPr lang="tr-TR" sz="2400" dirty="0" err="1" smtClean="0"/>
              <a:t>order</a:t>
            </a:r>
            <a:r>
              <a:rPr lang="tr-TR" sz="2400" dirty="0" smtClean="0"/>
              <a:t> </a:t>
            </a:r>
            <a:r>
              <a:rPr lang="tr-TR" sz="2400" dirty="0" err="1"/>
              <a:t>them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same</a:t>
            </a:r>
            <a:r>
              <a:rPr lang="tr-TR" sz="2400" dirty="0"/>
              <a:t> </a:t>
            </a:r>
            <a:r>
              <a:rPr lang="tr-TR" sz="2400" dirty="0" err="1"/>
              <a:t>way</a:t>
            </a:r>
            <a:r>
              <a:rPr lang="tr-TR" sz="2400" dirty="0"/>
              <a:t>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appear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reference</a:t>
            </a:r>
            <a:r>
              <a:rPr lang="tr-TR" sz="2400" dirty="0"/>
              <a:t> </a:t>
            </a:r>
            <a:r>
              <a:rPr lang="tr-TR" sz="2400" dirty="0" err="1"/>
              <a:t>list</a:t>
            </a:r>
            <a:r>
              <a:rPr lang="tr-TR" sz="2400" dirty="0"/>
              <a:t>, </a:t>
            </a:r>
            <a:r>
              <a:rPr lang="tr-TR" sz="2400" dirty="0" err="1"/>
              <a:t>separated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a semi-</a:t>
            </a:r>
            <a:r>
              <a:rPr lang="tr-TR" sz="2400" dirty="0" err="1"/>
              <a:t>colon</a:t>
            </a:r>
            <a:r>
              <a:rPr lang="tr-TR" sz="2400" dirty="0"/>
              <a:t>.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	(</a:t>
            </a:r>
            <a:r>
              <a:rPr lang="tr-TR" sz="2400" dirty="0" err="1"/>
              <a:t>Berndt</a:t>
            </a:r>
            <a:r>
              <a:rPr lang="tr-TR" sz="2400" dirty="0"/>
              <a:t>, 2002; </a:t>
            </a:r>
            <a:r>
              <a:rPr lang="tr-TR" sz="2400" dirty="0" err="1"/>
              <a:t>Harlow</a:t>
            </a:r>
            <a:r>
              <a:rPr lang="tr-TR" sz="2400" dirty="0"/>
              <a:t>, 1983</a:t>
            </a:r>
            <a:r>
              <a:rPr lang="tr-TR" sz="2400" dirty="0" smtClean="0"/>
              <a:t>)</a:t>
            </a:r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Authors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With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the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Same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Last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smtClean="0">
                <a:solidFill>
                  <a:srgbClr val="0070C0"/>
                </a:solidFill>
              </a:rPr>
              <a:t>Name</a:t>
            </a:r>
          </a:p>
          <a:p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/>
              <a:t>prevent</a:t>
            </a:r>
            <a:r>
              <a:rPr lang="tr-TR" sz="2400" dirty="0"/>
              <a:t> </a:t>
            </a:r>
            <a:r>
              <a:rPr lang="tr-TR" sz="2400" dirty="0" err="1"/>
              <a:t>confusion</a:t>
            </a:r>
            <a:r>
              <a:rPr lang="tr-TR" sz="2400" dirty="0"/>
              <a:t>, </a:t>
            </a:r>
            <a:r>
              <a:rPr lang="tr-TR" sz="2400" dirty="0" err="1"/>
              <a:t>use</a:t>
            </a:r>
            <a:r>
              <a:rPr lang="tr-TR" sz="2400" dirty="0"/>
              <a:t> </a:t>
            </a:r>
            <a:r>
              <a:rPr lang="tr-TR" sz="2400" dirty="0" err="1"/>
              <a:t>first</a:t>
            </a:r>
            <a:r>
              <a:rPr lang="tr-TR" sz="2400" dirty="0"/>
              <a:t> </a:t>
            </a:r>
            <a:r>
              <a:rPr lang="tr-TR" sz="2400" dirty="0" err="1"/>
              <a:t>initials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last</a:t>
            </a:r>
            <a:r>
              <a:rPr lang="tr-TR" sz="2400" dirty="0"/>
              <a:t> </a:t>
            </a:r>
            <a:r>
              <a:rPr lang="tr-TR" sz="2400" dirty="0" err="1"/>
              <a:t>names</a:t>
            </a:r>
            <a:r>
              <a:rPr lang="tr-TR" sz="2400" dirty="0"/>
              <a:t>.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	(E. Johnson, 2001; L. Johnson, 1998)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8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Author/Authors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Two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or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More</a:t>
            </a:r>
            <a:r>
              <a:rPr lang="tr-TR" sz="2400" b="1" dirty="0">
                <a:solidFill>
                  <a:srgbClr val="0070C0"/>
                </a:solidFill>
              </a:rPr>
              <a:t> Works </a:t>
            </a:r>
            <a:r>
              <a:rPr lang="tr-TR" sz="2400" b="1" dirty="0" err="1">
                <a:solidFill>
                  <a:srgbClr val="0070C0"/>
                </a:solidFill>
              </a:rPr>
              <a:t>by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the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Same</a:t>
            </a:r>
            <a:r>
              <a:rPr lang="tr-TR" sz="2400" b="1" dirty="0">
                <a:solidFill>
                  <a:srgbClr val="0070C0"/>
                </a:solidFill>
              </a:rPr>
              <a:t> Author in </a:t>
            </a:r>
            <a:r>
              <a:rPr lang="tr-TR" sz="2400" b="1" dirty="0" err="1">
                <a:solidFill>
                  <a:srgbClr val="0070C0"/>
                </a:solidFill>
              </a:rPr>
              <a:t>the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Same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Year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r>
              <a:rPr lang="tr-TR" sz="2400" dirty="0" err="1" smtClean="0"/>
              <a:t>use</a:t>
            </a:r>
            <a:r>
              <a:rPr lang="tr-TR" sz="2400" dirty="0" smtClean="0"/>
              <a:t> </a:t>
            </a:r>
            <a:r>
              <a:rPr lang="tr-TR" sz="2400" dirty="0" err="1"/>
              <a:t>lower-case</a:t>
            </a:r>
            <a:r>
              <a:rPr lang="tr-TR" sz="2400" dirty="0"/>
              <a:t> </a:t>
            </a:r>
            <a:r>
              <a:rPr lang="tr-TR" sz="2400" dirty="0" err="1"/>
              <a:t>letters</a:t>
            </a:r>
            <a:r>
              <a:rPr lang="tr-TR" sz="2400" dirty="0"/>
              <a:t> (a, b, c)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year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order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entries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reference</a:t>
            </a:r>
            <a:r>
              <a:rPr lang="tr-TR" sz="2400" dirty="0"/>
              <a:t> </a:t>
            </a:r>
            <a:r>
              <a:rPr lang="tr-TR" sz="2400" dirty="0" err="1"/>
              <a:t>list</a:t>
            </a:r>
            <a:r>
              <a:rPr lang="tr-TR" sz="2400" dirty="0"/>
              <a:t>. </a:t>
            </a:r>
            <a:r>
              <a:rPr lang="tr-TR" sz="2400" dirty="0" err="1"/>
              <a:t>Use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lower-case</a:t>
            </a:r>
            <a:r>
              <a:rPr lang="tr-TR" sz="2400" dirty="0"/>
              <a:t> </a:t>
            </a:r>
            <a:r>
              <a:rPr lang="tr-TR" sz="2400" dirty="0" err="1"/>
              <a:t>letters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year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in-</a:t>
            </a:r>
            <a:r>
              <a:rPr lang="tr-TR" sz="2400" dirty="0" err="1"/>
              <a:t>text</a:t>
            </a:r>
            <a:r>
              <a:rPr lang="tr-TR" sz="2400" dirty="0"/>
              <a:t> </a:t>
            </a:r>
            <a:r>
              <a:rPr lang="tr-TR" sz="2400" dirty="0" err="1"/>
              <a:t>citation</a:t>
            </a:r>
            <a:r>
              <a:rPr lang="tr-TR" sz="2400" dirty="0"/>
              <a:t>.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	</a:t>
            </a:r>
            <a:r>
              <a:rPr lang="tr-TR" sz="2400" dirty="0" err="1"/>
              <a:t>Research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Berndt</a:t>
            </a:r>
            <a:r>
              <a:rPr lang="tr-TR" sz="2400" dirty="0"/>
              <a:t> (1981a) </a:t>
            </a:r>
            <a:r>
              <a:rPr lang="tr-TR" sz="2400" dirty="0" err="1"/>
              <a:t>illustrated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...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3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6th Edition of American Psychological Association (APA) Formatting and Style Guide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393700"/>
            <a:ext cx="7315200" cy="5930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b="1" dirty="0"/>
              <a:t>General APA </a:t>
            </a:r>
            <a:r>
              <a:rPr lang="tr-TR" sz="3200" b="1" dirty="0" err="1" smtClean="0"/>
              <a:t>Guidelines</a:t>
            </a:r>
            <a:endParaRPr lang="tr-TR" sz="3200" b="1" dirty="0" smtClean="0"/>
          </a:p>
          <a:p>
            <a:pPr lvl="0"/>
            <a:r>
              <a:rPr lang="tr-TR" sz="3200" dirty="0"/>
              <a:t>Your </a:t>
            </a:r>
            <a:r>
              <a:rPr lang="tr-TR" sz="3200" dirty="0" err="1"/>
              <a:t>essay</a:t>
            </a:r>
            <a:r>
              <a:rPr lang="tr-TR" sz="3200" dirty="0"/>
              <a:t> </a:t>
            </a:r>
            <a:r>
              <a:rPr lang="tr-TR" sz="3200" dirty="0" err="1"/>
              <a:t>should</a:t>
            </a:r>
            <a:r>
              <a:rPr lang="tr-TR" sz="3200" dirty="0"/>
              <a:t> be </a:t>
            </a:r>
            <a:r>
              <a:rPr lang="tr-TR" sz="3200" dirty="0" err="1" smtClean="0"/>
              <a:t>typed</a:t>
            </a:r>
            <a:endParaRPr lang="tr-TR" sz="3200" dirty="0" smtClean="0"/>
          </a:p>
          <a:p>
            <a:pPr lvl="0"/>
            <a:r>
              <a:rPr lang="tr-TR" sz="3200" dirty="0" err="1" smtClean="0"/>
              <a:t>double-spaced</a:t>
            </a:r>
            <a:r>
              <a:rPr lang="tr-TR" sz="3200" dirty="0" smtClean="0"/>
              <a:t> </a:t>
            </a:r>
          </a:p>
          <a:p>
            <a:pPr lvl="0"/>
            <a:r>
              <a:rPr lang="tr-TR" sz="3200" dirty="0" err="1" smtClean="0"/>
              <a:t>with</a:t>
            </a:r>
            <a:r>
              <a:rPr lang="tr-TR" sz="3200" dirty="0" smtClean="0"/>
              <a:t> </a:t>
            </a:r>
            <a:r>
              <a:rPr lang="tr-TR" sz="3200" dirty="0"/>
              <a:t>1" </a:t>
            </a:r>
            <a:r>
              <a:rPr lang="tr-TR" sz="3200" dirty="0" err="1"/>
              <a:t>margins</a:t>
            </a:r>
            <a:r>
              <a:rPr lang="tr-TR" sz="3200" dirty="0"/>
              <a:t> on </a:t>
            </a:r>
            <a:r>
              <a:rPr lang="tr-TR" sz="3200" dirty="0" err="1"/>
              <a:t>all</a:t>
            </a:r>
            <a:r>
              <a:rPr lang="tr-TR" sz="3200" dirty="0"/>
              <a:t> </a:t>
            </a:r>
            <a:r>
              <a:rPr lang="tr-TR" sz="3200" dirty="0" err="1"/>
              <a:t>sides</a:t>
            </a:r>
            <a:r>
              <a:rPr lang="tr-TR" sz="3200" dirty="0"/>
              <a:t>. </a:t>
            </a:r>
            <a:endParaRPr lang="en-US" sz="3200" dirty="0"/>
          </a:p>
          <a:p>
            <a:pPr lvl="0"/>
            <a:r>
              <a:rPr lang="tr-TR" sz="3200" dirty="0" smtClean="0"/>
              <a:t>12 </a:t>
            </a:r>
            <a:r>
              <a:rPr lang="tr-TR" sz="3200" dirty="0" err="1"/>
              <a:t>pt</a:t>
            </a:r>
            <a:r>
              <a:rPr lang="tr-TR" sz="3200" dirty="0"/>
              <a:t>. </a:t>
            </a:r>
            <a:endParaRPr lang="tr-TR" sz="3200" dirty="0" smtClean="0"/>
          </a:p>
          <a:p>
            <a:pPr lvl="0"/>
            <a:r>
              <a:rPr lang="tr-TR" sz="3200" dirty="0" smtClean="0"/>
              <a:t>Times </a:t>
            </a:r>
            <a:r>
              <a:rPr lang="tr-TR" sz="3200" dirty="0"/>
              <a:t>New Roman </a:t>
            </a: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33781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Author/Authors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Personal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Communication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r>
              <a:rPr lang="tr-TR" sz="2400" dirty="0" smtClean="0"/>
              <a:t>For </a:t>
            </a:r>
            <a:r>
              <a:rPr lang="tr-TR" sz="2400" dirty="0" err="1"/>
              <a:t>interviews</a:t>
            </a:r>
            <a:r>
              <a:rPr lang="tr-TR" sz="2400" dirty="0"/>
              <a:t>, </a:t>
            </a:r>
            <a:r>
              <a:rPr lang="tr-TR" sz="2400" dirty="0" err="1"/>
              <a:t>letters</a:t>
            </a:r>
            <a:r>
              <a:rPr lang="tr-TR" sz="2400" dirty="0"/>
              <a:t>, e-</a:t>
            </a:r>
            <a:r>
              <a:rPr lang="tr-TR" sz="2400" dirty="0" err="1"/>
              <a:t>mails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other</a:t>
            </a:r>
            <a:r>
              <a:rPr lang="tr-TR" sz="2400" dirty="0"/>
              <a:t> </a:t>
            </a:r>
            <a:r>
              <a:rPr lang="tr-TR" sz="2400" dirty="0" err="1"/>
              <a:t>person-to-person</a:t>
            </a:r>
            <a:r>
              <a:rPr lang="tr-TR" sz="2400" dirty="0"/>
              <a:t> </a:t>
            </a:r>
            <a:r>
              <a:rPr lang="tr-TR" sz="2400" dirty="0" err="1"/>
              <a:t>communication</a:t>
            </a:r>
            <a:r>
              <a:rPr lang="tr-TR" sz="2400" dirty="0"/>
              <a:t>, </a:t>
            </a:r>
            <a:r>
              <a:rPr lang="tr-TR" sz="2400" dirty="0" err="1"/>
              <a:t>cite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communicator's</a:t>
            </a:r>
            <a:r>
              <a:rPr lang="tr-TR" sz="2400" dirty="0"/>
              <a:t> name,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fact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it </a:t>
            </a:r>
            <a:r>
              <a:rPr lang="tr-TR" sz="2400" dirty="0" err="1"/>
              <a:t>was</a:t>
            </a:r>
            <a:r>
              <a:rPr lang="tr-TR" sz="2400" dirty="0"/>
              <a:t> </a:t>
            </a:r>
            <a:r>
              <a:rPr lang="tr-TR" sz="2400" dirty="0" err="1"/>
              <a:t>personal</a:t>
            </a:r>
            <a:r>
              <a:rPr lang="tr-TR" sz="2400" dirty="0"/>
              <a:t> </a:t>
            </a:r>
            <a:r>
              <a:rPr lang="tr-TR" sz="2400" dirty="0" err="1"/>
              <a:t>communication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date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communication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b="1" dirty="0" smtClean="0"/>
              <a:t>Do </a:t>
            </a:r>
            <a:r>
              <a:rPr lang="tr-TR" sz="2400" b="1" dirty="0"/>
              <a:t>not </a:t>
            </a:r>
            <a:r>
              <a:rPr lang="tr-TR" sz="2400" b="1" dirty="0" err="1"/>
              <a:t>include</a:t>
            </a:r>
            <a:r>
              <a:rPr lang="tr-TR" sz="2400" b="1" dirty="0"/>
              <a:t> </a:t>
            </a:r>
            <a:r>
              <a:rPr lang="tr-TR" sz="2400" b="1" dirty="0" err="1"/>
              <a:t>personal</a:t>
            </a:r>
            <a:r>
              <a:rPr lang="tr-TR" sz="2400" b="1" dirty="0"/>
              <a:t> </a:t>
            </a:r>
            <a:r>
              <a:rPr lang="tr-TR" sz="2400" b="1" dirty="0" err="1"/>
              <a:t>communication</a:t>
            </a:r>
            <a:r>
              <a:rPr lang="tr-TR" sz="2400" b="1" dirty="0"/>
              <a:t> in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reference</a:t>
            </a:r>
            <a:r>
              <a:rPr lang="tr-TR" sz="2400" b="1" dirty="0"/>
              <a:t> </a:t>
            </a:r>
            <a:r>
              <a:rPr lang="tr-TR" sz="2400" b="1" dirty="0" err="1"/>
              <a:t>list</a:t>
            </a:r>
            <a:r>
              <a:rPr lang="tr-TR" sz="2400" b="1" dirty="0" smtClean="0"/>
              <a:t>.</a:t>
            </a:r>
          </a:p>
          <a:p>
            <a:pPr>
              <a:buNone/>
            </a:pPr>
            <a:r>
              <a:rPr lang="tr-TR" sz="2400" dirty="0" smtClean="0"/>
              <a:t>		(</a:t>
            </a:r>
            <a:r>
              <a:rPr lang="tr-TR" sz="2400" dirty="0"/>
              <a:t>E. </a:t>
            </a:r>
            <a:r>
              <a:rPr lang="tr-TR" sz="2400" dirty="0" err="1"/>
              <a:t>Robbins</a:t>
            </a:r>
            <a:r>
              <a:rPr lang="tr-TR" sz="2400" dirty="0"/>
              <a:t>, </a:t>
            </a:r>
            <a:r>
              <a:rPr lang="tr-TR" sz="2400" dirty="0" err="1"/>
              <a:t>personal</a:t>
            </a:r>
            <a:r>
              <a:rPr lang="tr-TR" sz="2400" dirty="0"/>
              <a:t> </a:t>
            </a:r>
            <a:r>
              <a:rPr lang="tr-TR" sz="2400" dirty="0" err="1"/>
              <a:t>communication</a:t>
            </a:r>
            <a:r>
              <a:rPr lang="tr-TR" sz="2400" dirty="0"/>
              <a:t>, </a:t>
            </a:r>
            <a:r>
              <a:rPr lang="tr-TR" sz="2400" dirty="0" err="1"/>
              <a:t>January</a:t>
            </a:r>
            <a:r>
              <a:rPr lang="tr-TR" sz="2400" dirty="0"/>
              <a:t> 4, 2001).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	A. P. Smith </a:t>
            </a:r>
            <a:r>
              <a:rPr lang="tr-TR" sz="2400" dirty="0" err="1"/>
              <a:t>also</a:t>
            </a:r>
            <a:r>
              <a:rPr lang="tr-TR" sz="2400" dirty="0"/>
              <a:t> </a:t>
            </a:r>
            <a:r>
              <a:rPr lang="tr-TR" sz="2400" dirty="0" err="1"/>
              <a:t>claimed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many</a:t>
            </a:r>
            <a:r>
              <a:rPr lang="tr-TR" sz="2400" dirty="0"/>
              <a:t> of her </a:t>
            </a:r>
            <a:r>
              <a:rPr lang="tr-TR" sz="2400" dirty="0" err="1"/>
              <a:t>students</a:t>
            </a:r>
            <a:r>
              <a:rPr lang="tr-TR" sz="2400" dirty="0"/>
              <a:t> had </a:t>
            </a:r>
            <a:r>
              <a:rPr lang="tr-TR" sz="2400" dirty="0" err="1"/>
              <a:t>difficulties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APA </a:t>
            </a:r>
            <a:r>
              <a:rPr lang="tr-TR" sz="2400" dirty="0" err="1"/>
              <a:t>style</a:t>
            </a:r>
            <a:r>
              <a:rPr lang="tr-TR" sz="2400" dirty="0"/>
              <a:t> (</a:t>
            </a:r>
            <a:r>
              <a:rPr lang="tr-TR" sz="2400" dirty="0" err="1"/>
              <a:t>personal</a:t>
            </a:r>
            <a:r>
              <a:rPr lang="tr-TR" sz="2400" dirty="0"/>
              <a:t> </a:t>
            </a:r>
            <a:r>
              <a:rPr lang="tr-TR" sz="2400" dirty="0" err="1"/>
              <a:t>communication</a:t>
            </a:r>
            <a:r>
              <a:rPr lang="tr-TR" sz="2400" dirty="0"/>
              <a:t>, </a:t>
            </a:r>
            <a:r>
              <a:rPr lang="tr-TR" sz="2400" dirty="0" err="1"/>
              <a:t>November</a:t>
            </a:r>
            <a:r>
              <a:rPr lang="tr-TR" sz="2400" dirty="0"/>
              <a:t> 3, 2002).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81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Author/Authors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Citing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Indirect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Sources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a </a:t>
            </a:r>
            <a:r>
              <a:rPr lang="tr-TR" sz="2400" dirty="0" err="1"/>
              <a:t>source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was</a:t>
            </a:r>
            <a:r>
              <a:rPr lang="tr-TR" sz="2400" dirty="0"/>
              <a:t> </a:t>
            </a:r>
            <a:r>
              <a:rPr lang="tr-TR" sz="2400" dirty="0" err="1"/>
              <a:t>cited</a:t>
            </a:r>
            <a:r>
              <a:rPr lang="tr-TR" sz="2400" dirty="0"/>
              <a:t> in </a:t>
            </a:r>
            <a:r>
              <a:rPr lang="tr-TR" sz="2400" dirty="0" err="1"/>
              <a:t>another</a:t>
            </a:r>
            <a:r>
              <a:rPr lang="tr-TR" sz="2400" dirty="0"/>
              <a:t> </a:t>
            </a:r>
            <a:r>
              <a:rPr lang="tr-TR" sz="2400" dirty="0" err="1"/>
              <a:t>source</a:t>
            </a:r>
            <a:r>
              <a:rPr lang="tr-TR" sz="2400" dirty="0"/>
              <a:t>, name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original</a:t>
            </a:r>
            <a:r>
              <a:rPr lang="tr-TR" sz="2400" dirty="0"/>
              <a:t> </a:t>
            </a:r>
            <a:r>
              <a:rPr lang="tr-TR" sz="2400" dirty="0" err="1"/>
              <a:t>source</a:t>
            </a:r>
            <a:r>
              <a:rPr lang="tr-TR" sz="2400" dirty="0"/>
              <a:t> in </a:t>
            </a:r>
            <a:r>
              <a:rPr lang="tr-TR" sz="2400" dirty="0" err="1"/>
              <a:t>your</a:t>
            </a:r>
            <a:r>
              <a:rPr lang="tr-TR" sz="2400" dirty="0"/>
              <a:t> </a:t>
            </a:r>
            <a:r>
              <a:rPr lang="tr-TR" sz="2400" dirty="0" err="1"/>
              <a:t>signal</a:t>
            </a:r>
            <a:r>
              <a:rPr lang="tr-TR" sz="2400" dirty="0"/>
              <a:t> </a:t>
            </a:r>
            <a:r>
              <a:rPr lang="tr-TR" sz="2400" dirty="0" err="1"/>
              <a:t>phrase</a:t>
            </a:r>
            <a:r>
              <a:rPr lang="tr-TR" sz="2400" dirty="0"/>
              <a:t>. </a:t>
            </a:r>
            <a:r>
              <a:rPr lang="tr-TR" sz="2400" dirty="0" err="1"/>
              <a:t>List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secondary</a:t>
            </a:r>
            <a:r>
              <a:rPr lang="tr-TR" sz="2400" dirty="0"/>
              <a:t> </a:t>
            </a:r>
            <a:r>
              <a:rPr lang="tr-TR" sz="2400" dirty="0" err="1"/>
              <a:t>source</a:t>
            </a:r>
            <a:r>
              <a:rPr lang="tr-TR" sz="2400" dirty="0"/>
              <a:t> in </a:t>
            </a:r>
            <a:r>
              <a:rPr lang="tr-TR" sz="2400" dirty="0" err="1"/>
              <a:t>your</a:t>
            </a:r>
            <a:r>
              <a:rPr lang="tr-TR" sz="2400" dirty="0"/>
              <a:t> </a:t>
            </a:r>
            <a:r>
              <a:rPr lang="tr-TR" sz="2400" dirty="0" err="1"/>
              <a:t>reference</a:t>
            </a:r>
            <a:r>
              <a:rPr lang="tr-TR" sz="2400" dirty="0"/>
              <a:t> </a:t>
            </a:r>
            <a:r>
              <a:rPr lang="tr-TR" sz="2400" dirty="0" err="1"/>
              <a:t>list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include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secondary</a:t>
            </a:r>
            <a:r>
              <a:rPr lang="tr-TR" sz="2400" dirty="0"/>
              <a:t> </a:t>
            </a:r>
            <a:r>
              <a:rPr lang="tr-TR" sz="2400" dirty="0" err="1"/>
              <a:t>source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parentheses</a:t>
            </a:r>
            <a:r>
              <a:rPr lang="tr-TR" sz="2400" dirty="0"/>
              <a:t>.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	Johnson </a:t>
            </a:r>
            <a:r>
              <a:rPr lang="tr-TR" sz="2400" dirty="0" err="1"/>
              <a:t>argued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...(as </a:t>
            </a:r>
            <a:r>
              <a:rPr lang="tr-TR" sz="2400" dirty="0" err="1"/>
              <a:t>cited</a:t>
            </a:r>
            <a:r>
              <a:rPr lang="tr-TR" sz="2400" dirty="0"/>
              <a:t> in Smith, 2003, p. 102).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7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Basic Rules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993892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begin</a:t>
            </a:r>
            <a:r>
              <a:rPr lang="tr-TR" sz="2400" dirty="0" smtClean="0"/>
              <a:t> </a:t>
            </a:r>
            <a:r>
              <a:rPr lang="tr-TR" sz="2400" dirty="0"/>
              <a:t>on a </a:t>
            </a:r>
            <a:r>
              <a:rPr lang="tr-TR" sz="2400" dirty="0" err="1"/>
              <a:t>new</a:t>
            </a:r>
            <a:r>
              <a:rPr lang="tr-TR" sz="2400" dirty="0"/>
              <a:t> </a:t>
            </a:r>
            <a:r>
              <a:rPr lang="tr-TR" sz="2400" dirty="0" err="1"/>
              <a:t>page</a:t>
            </a:r>
            <a:r>
              <a:rPr lang="tr-TR" sz="2400" dirty="0"/>
              <a:t> </a:t>
            </a:r>
            <a:r>
              <a:rPr lang="tr-TR" sz="2400" dirty="0" err="1"/>
              <a:t>separate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text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essay</a:t>
            </a:r>
            <a:r>
              <a:rPr lang="tr-TR" sz="2400" dirty="0"/>
              <a:t>; </a:t>
            </a:r>
            <a:endParaRPr lang="tr-TR" sz="2400" dirty="0" smtClean="0"/>
          </a:p>
          <a:p>
            <a:r>
              <a:rPr lang="tr-TR" sz="2400" dirty="0" err="1" smtClean="0"/>
              <a:t>label</a:t>
            </a:r>
            <a:r>
              <a:rPr lang="tr-TR" sz="2400" dirty="0" smtClean="0"/>
              <a:t> </a:t>
            </a:r>
            <a:r>
              <a:rPr lang="tr-TR" sz="2400" dirty="0" err="1"/>
              <a:t>this</a:t>
            </a:r>
            <a:r>
              <a:rPr lang="tr-TR" sz="2400" dirty="0"/>
              <a:t> </a:t>
            </a:r>
            <a:r>
              <a:rPr lang="tr-TR" sz="2400" dirty="0" err="1"/>
              <a:t>page</a:t>
            </a:r>
            <a:r>
              <a:rPr lang="tr-TR" sz="2400" dirty="0"/>
              <a:t> "</a:t>
            </a:r>
            <a:r>
              <a:rPr lang="tr-TR" sz="2400" dirty="0" err="1"/>
              <a:t>References</a:t>
            </a:r>
            <a:r>
              <a:rPr lang="tr-TR" sz="2400" dirty="0"/>
              <a:t>" </a:t>
            </a:r>
            <a:r>
              <a:rPr lang="tr-TR" sz="2400" dirty="0" err="1"/>
              <a:t>centered</a:t>
            </a:r>
            <a:r>
              <a:rPr lang="tr-TR" sz="2400" dirty="0"/>
              <a:t> at </a:t>
            </a:r>
            <a:r>
              <a:rPr lang="tr-TR" sz="2400" dirty="0" err="1"/>
              <a:t>the</a:t>
            </a:r>
            <a:r>
              <a:rPr lang="tr-TR" sz="2400" dirty="0"/>
              <a:t> top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page</a:t>
            </a:r>
            <a:r>
              <a:rPr lang="tr-TR" sz="2400" dirty="0"/>
              <a:t> (do NOT </a:t>
            </a:r>
            <a:r>
              <a:rPr lang="tr-TR" sz="2400" dirty="0" err="1"/>
              <a:t>bold</a:t>
            </a:r>
            <a:r>
              <a:rPr lang="tr-TR" sz="2400" dirty="0"/>
              <a:t>, </a:t>
            </a:r>
            <a:r>
              <a:rPr lang="tr-TR" sz="2400" dirty="0" err="1"/>
              <a:t>underline</a:t>
            </a:r>
            <a:r>
              <a:rPr lang="tr-TR" sz="2400" dirty="0"/>
              <a:t>,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</a:t>
            </a:r>
            <a:r>
              <a:rPr lang="tr-TR" sz="2400" dirty="0" err="1"/>
              <a:t>quotation</a:t>
            </a:r>
            <a:r>
              <a:rPr lang="tr-TR" sz="2400" dirty="0"/>
              <a:t> </a:t>
            </a:r>
            <a:r>
              <a:rPr lang="tr-TR" sz="2400" dirty="0" err="1"/>
              <a:t>marks</a:t>
            </a:r>
            <a:r>
              <a:rPr lang="tr-TR" sz="2400" dirty="0"/>
              <a:t> for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title</a:t>
            </a:r>
            <a:r>
              <a:rPr lang="tr-TR" sz="2400" dirty="0"/>
              <a:t>). </a:t>
            </a:r>
            <a:endParaRPr lang="tr-TR" sz="2400" dirty="0" smtClean="0"/>
          </a:p>
          <a:p>
            <a:r>
              <a:rPr lang="tr-TR" sz="2400" dirty="0" err="1" smtClean="0"/>
              <a:t>All</a:t>
            </a:r>
            <a:r>
              <a:rPr lang="tr-TR" sz="2400" dirty="0" smtClean="0"/>
              <a:t> </a:t>
            </a:r>
            <a:r>
              <a:rPr lang="tr-TR" sz="2400" dirty="0" err="1"/>
              <a:t>text</a:t>
            </a:r>
            <a:r>
              <a:rPr lang="tr-TR" sz="2400" dirty="0"/>
              <a:t> </a:t>
            </a:r>
            <a:r>
              <a:rPr lang="tr-TR" sz="2400" dirty="0" err="1"/>
              <a:t>should</a:t>
            </a:r>
            <a:r>
              <a:rPr lang="tr-TR" sz="2400" dirty="0"/>
              <a:t> be </a:t>
            </a:r>
            <a:r>
              <a:rPr lang="tr-TR" sz="2400" dirty="0" err="1"/>
              <a:t>double-spaced</a:t>
            </a:r>
            <a:r>
              <a:rPr lang="tr-TR" sz="2400" dirty="0"/>
              <a:t> </a:t>
            </a:r>
            <a:r>
              <a:rPr lang="tr-TR" sz="2400" dirty="0" err="1"/>
              <a:t>just</a:t>
            </a:r>
            <a:r>
              <a:rPr lang="tr-TR" sz="2400" dirty="0"/>
              <a:t> </a:t>
            </a:r>
            <a:r>
              <a:rPr lang="tr-TR" sz="2400" dirty="0" err="1"/>
              <a:t>like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rest of </a:t>
            </a:r>
            <a:r>
              <a:rPr lang="tr-TR" sz="2400" dirty="0" err="1"/>
              <a:t>your</a:t>
            </a:r>
            <a:r>
              <a:rPr lang="tr-TR" sz="2400" dirty="0"/>
              <a:t> </a:t>
            </a:r>
            <a:r>
              <a:rPr lang="tr-TR" sz="2400" dirty="0" err="1"/>
              <a:t>essay</a:t>
            </a:r>
            <a:r>
              <a:rPr lang="tr-TR" sz="2400" dirty="0"/>
              <a:t>.</a:t>
            </a:r>
            <a:endParaRPr lang="en-US" sz="2400" dirty="0"/>
          </a:p>
          <a:p>
            <a:r>
              <a:rPr lang="en-US" sz="2400" dirty="0"/>
              <a:t>All lines after the first line of each entry in your reference list should be indented one-half inch from the left margin. This is called hanging indentation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32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Basic Rules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2400" dirty="0" err="1"/>
              <a:t>should</a:t>
            </a:r>
            <a:r>
              <a:rPr lang="tr-TR" sz="2400" dirty="0"/>
              <a:t> be </a:t>
            </a:r>
            <a:r>
              <a:rPr lang="tr-TR" sz="2400" dirty="0" err="1"/>
              <a:t>alphabetized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last</a:t>
            </a:r>
            <a:r>
              <a:rPr lang="tr-TR" sz="2400" dirty="0"/>
              <a:t> name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first</a:t>
            </a:r>
            <a:r>
              <a:rPr lang="tr-TR" sz="2400" dirty="0"/>
              <a:t> </a:t>
            </a:r>
            <a:r>
              <a:rPr lang="tr-TR" sz="2400" dirty="0" err="1"/>
              <a:t>author</a:t>
            </a:r>
            <a:r>
              <a:rPr lang="tr-TR" sz="2400" dirty="0"/>
              <a:t> of </a:t>
            </a:r>
            <a:r>
              <a:rPr lang="tr-TR" sz="2400" dirty="0" err="1"/>
              <a:t>each</a:t>
            </a:r>
            <a:r>
              <a:rPr lang="tr-TR" sz="2400" dirty="0"/>
              <a:t> </a:t>
            </a:r>
            <a:r>
              <a:rPr lang="tr-TR" sz="2400" dirty="0" err="1"/>
              <a:t>work</a:t>
            </a:r>
            <a:r>
              <a:rPr lang="tr-TR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For </a:t>
            </a:r>
            <a:r>
              <a:rPr lang="tr-TR" sz="2400" dirty="0" err="1"/>
              <a:t>multiple</a:t>
            </a:r>
            <a:r>
              <a:rPr lang="tr-TR" sz="2400" dirty="0"/>
              <a:t> </a:t>
            </a:r>
            <a:r>
              <a:rPr lang="tr-TR" sz="2400" dirty="0" err="1"/>
              <a:t>articles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same</a:t>
            </a:r>
            <a:r>
              <a:rPr lang="tr-TR" sz="2400" dirty="0"/>
              <a:t> </a:t>
            </a:r>
            <a:r>
              <a:rPr lang="tr-TR" sz="2400" dirty="0" err="1"/>
              <a:t>author</a:t>
            </a:r>
            <a:r>
              <a:rPr lang="tr-TR" sz="2400" dirty="0"/>
              <a:t>,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authors</a:t>
            </a:r>
            <a:r>
              <a:rPr lang="tr-TR" sz="2400" dirty="0"/>
              <a:t> </a:t>
            </a:r>
            <a:r>
              <a:rPr lang="tr-TR" sz="2400" dirty="0" err="1"/>
              <a:t>listed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same</a:t>
            </a:r>
            <a:r>
              <a:rPr lang="tr-TR" sz="2400" dirty="0"/>
              <a:t> </a:t>
            </a:r>
            <a:r>
              <a:rPr lang="tr-TR" sz="2400" dirty="0" err="1"/>
              <a:t>order</a:t>
            </a:r>
            <a:r>
              <a:rPr lang="tr-TR" sz="2400" dirty="0"/>
              <a:t>, </a:t>
            </a:r>
            <a:r>
              <a:rPr lang="tr-TR" sz="2400" dirty="0" err="1"/>
              <a:t>list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entries</a:t>
            </a:r>
            <a:r>
              <a:rPr lang="tr-TR" sz="2400" dirty="0"/>
              <a:t> in </a:t>
            </a:r>
            <a:r>
              <a:rPr lang="tr-TR" sz="2400" dirty="0" err="1"/>
              <a:t>chronological</a:t>
            </a:r>
            <a:r>
              <a:rPr lang="tr-TR" sz="2400" dirty="0"/>
              <a:t> </a:t>
            </a:r>
            <a:r>
              <a:rPr lang="tr-TR" sz="2400" dirty="0" err="1"/>
              <a:t>order</a:t>
            </a:r>
            <a:r>
              <a:rPr lang="tr-TR" sz="2400" dirty="0"/>
              <a:t>,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earliest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most</a:t>
            </a:r>
            <a:r>
              <a:rPr lang="tr-TR" sz="2400" dirty="0"/>
              <a:t> </a:t>
            </a:r>
            <a:r>
              <a:rPr lang="tr-TR" sz="2400" dirty="0" err="1"/>
              <a:t>recent</a:t>
            </a:r>
            <a:r>
              <a:rPr lang="tr-TR" sz="2400" dirty="0"/>
              <a:t>.</a:t>
            </a:r>
            <a:endParaRPr lang="en-US" sz="2400" dirty="0"/>
          </a:p>
          <a:p>
            <a:pPr marL="0" lvl="0" indent="0">
              <a:buNone/>
            </a:pPr>
            <a:endParaRPr lang="tr-TR" sz="2400" dirty="0" smtClean="0"/>
          </a:p>
          <a:p>
            <a:pPr lvl="0"/>
            <a:r>
              <a:rPr lang="tr-TR" sz="2400" dirty="0" err="1" smtClean="0"/>
              <a:t>Maintain</a:t>
            </a:r>
            <a:r>
              <a:rPr lang="tr-TR" sz="2400" dirty="0" smtClean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punctuation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capitalization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is </a:t>
            </a:r>
            <a:r>
              <a:rPr lang="tr-TR" sz="2400" dirty="0" err="1"/>
              <a:t>used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journal</a:t>
            </a:r>
            <a:r>
              <a:rPr lang="tr-TR" sz="2400" dirty="0"/>
              <a:t> in </a:t>
            </a:r>
            <a:r>
              <a:rPr lang="tr-TR" sz="2400" dirty="0" err="1"/>
              <a:t>its</a:t>
            </a:r>
            <a:r>
              <a:rPr lang="tr-TR" sz="2400" dirty="0"/>
              <a:t> </a:t>
            </a:r>
            <a:r>
              <a:rPr lang="tr-TR" sz="2400" dirty="0" err="1"/>
              <a:t>title</a:t>
            </a:r>
            <a:r>
              <a:rPr lang="tr-TR" sz="2400" dirty="0"/>
              <a:t>. </a:t>
            </a:r>
            <a:endParaRPr lang="en-US" sz="2400" dirty="0"/>
          </a:p>
          <a:p>
            <a:pPr lvl="1"/>
            <a:r>
              <a:rPr lang="tr-TR" sz="2400" dirty="0"/>
              <a:t>For </a:t>
            </a:r>
            <a:r>
              <a:rPr lang="tr-TR" sz="2400" dirty="0" err="1"/>
              <a:t>example</a:t>
            </a:r>
            <a:r>
              <a:rPr lang="tr-TR" sz="2400" dirty="0"/>
              <a:t>: </a:t>
            </a:r>
            <a:r>
              <a:rPr lang="tr-TR" sz="2400" i="1" dirty="0" err="1"/>
              <a:t>ReCALL</a:t>
            </a:r>
            <a:r>
              <a:rPr lang="tr-TR" sz="2400" dirty="0"/>
              <a:t> not </a:t>
            </a:r>
            <a:r>
              <a:rPr lang="tr-TR" sz="2400" i="1" dirty="0"/>
              <a:t>RECALL</a:t>
            </a:r>
            <a:r>
              <a:rPr lang="tr-TR" sz="2400" dirty="0"/>
              <a:t> 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i="1" dirty="0"/>
              <a:t>Knowledge Management </a:t>
            </a:r>
            <a:r>
              <a:rPr lang="tr-TR" sz="2400" i="1" dirty="0" err="1"/>
              <a:t>Research</a:t>
            </a:r>
            <a:r>
              <a:rPr lang="tr-TR" sz="2400" i="1" dirty="0"/>
              <a:t> &amp; </a:t>
            </a:r>
            <a:r>
              <a:rPr lang="tr-TR" sz="2400" i="1" dirty="0" err="1"/>
              <a:t>Practice</a:t>
            </a:r>
            <a:r>
              <a:rPr lang="tr-TR" sz="2400" i="1" dirty="0"/>
              <a:t> </a:t>
            </a:r>
            <a:r>
              <a:rPr lang="tr-TR" sz="2400" dirty="0"/>
              <a:t>not </a:t>
            </a:r>
            <a:r>
              <a:rPr lang="tr-TR" sz="2400" i="1" dirty="0"/>
              <a:t>Knowledge Management </a:t>
            </a:r>
            <a:r>
              <a:rPr lang="tr-TR" sz="2400" i="1" dirty="0" err="1"/>
              <a:t>Research</a:t>
            </a:r>
            <a:r>
              <a:rPr lang="tr-TR" sz="2400" i="1" dirty="0"/>
              <a:t> </a:t>
            </a:r>
            <a:r>
              <a:rPr lang="tr-TR" sz="2400" i="1" dirty="0" err="1"/>
              <a:t>and</a:t>
            </a:r>
            <a:r>
              <a:rPr lang="tr-TR" sz="2400" i="1" dirty="0"/>
              <a:t> </a:t>
            </a:r>
            <a:r>
              <a:rPr lang="tr-TR" sz="2400" i="1" dirty="0" err="1"/>
              <a:t>Practice</a:t>
            </a:r>
            <a:r>
              <a:rPr lang="tr-TR" sz="2400" i="1" dirty="0"/>
              <a:t>.</a:t>
            </a:r>
            <a:r>
              <a:rPr lang="tr-TR" sz="2400" dirty="0"/>
              <a:t> 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5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Author/Authors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b="1" dirty="0" err="1" smtClean="0">
                <a:solidFill>
                  <a:srgbClr val="0070C0"/>
                </a:solidFill>
              </a:rPr>
              <a:t>Single</a:t>
            </a:r>
            <a:r>
              <a:rPr lang="tr-TR" sz="2400" b="1" dirty="0" smtClean="0">
                <a:solidFill>
                  <a:srgbClr val="0070C0"/>
                </a:solidFill>
              </a:rPr>
              <a:t> </a:t>
            </a:r>
            <a:r>
              <a:rPr lang="tr-TR" sz="2400" b="1" dirty="0">
                <a:solidFill>
                  <a:srgbClr val="0070C0"/>
                </a:solidFill>
              </a:rPr>
              <a:t>Author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tr-TR" sz="2400" dirty="0" err="1"/>
              <a:t>Last</a:t>
            </a:r>
            <a:r>
              <a:rPr lang="tr-TR" sz="2400" dirty="0"/>
              <a:t> name </a:t>
            </a:r>
            <a:r>
              <a:rPr lang="tr-TR" sz="2400" dirty="0" err="1"/>
              <a:t>first</a:t>
            </a:r>
            <a:r>
              <a:rPr lang="tr-TR" sz="2400" dirty="0"/>
              <a:t>, </a:t>
            </a:r>
            <a:r>
              <a:rPr lang="tr-TR" sz="2400" dirty="0" err="1"/>
              <a:t>followed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author</a:t>
            </a:r>
            <a:r>
              <a:rPr lang="tr-TR" sz="2400" dirty="0"/>
              <a:t> </a:t>
            </a:r>
            <a:r>
              <a:rPr lang="tr-TR" sz="2400" dirty="0" err="1"/>
              <a:t>initials</a:t>
            </a:r>
            <a:r>
              <a:rPr lang="tr-TR" sz="2400" dirty="0"/>
              <a:t>.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Berndt</a:t>
            </a:r>
            <a:r>
              <a:rPr lang="tr-TR" sz="2400" dirty="0"/>
              <a:t>, T. J. (2002). </a:t>
            </a:r>
            <a:r>
              <a:rPr lang="tr-TR" sz="2400" dirty="0" err="1"/>
              <a:t>Friendship</a:t>
            </a:r>
            <a:r>
              <a:rPr lang="tr-TR" sz="2400" dirty="0"/>
              <a:t> </a:t>
            </a:r>
            <a:r>
              <a:rPr lang="tr-TR" sz="2400" dirty="0" err="1"/>
              <a:t>quality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social</a:t>
            </a:r>
            <a:r>
              <a:rPr lang="tr-TR" sz="2400" dirty="0"/>
              <a:t> 	</a:t>
            </a:r>
            <a:r>
              <a:rPr lang="tr-TR" sz="2400" dirty="0" err="1"/>
              <a:t>development</a:t>
            </a:r>
            <a:r>
              <a:rPr lang="tr-TR" sz="2400" dirty="0"/>
              <a:t>. </a:t>
            </a:r>
            <a:r>
              <a:rPr lang="tr-TR" sz="2400" i="1" dirty="0" err="1"/>
              <a:t>Current</a:t>
            </a:r>
            <a:r>
              <a:rPr lang="tr-TR" sz="2400" i="1" dirty="0"/>
              <a:t> </a:t>
            </a:r>
            <a:r>
              <a:rPr lang="tr-TR" sz="2400" i="1" dirty="0" err="1"/>
              <a:t>Directions</a:t>
            </a:r>
            <a:r>
              <a:rPr lang="tr-TR" sz="2400" i="1" dirty="0"/>
              <a:t> in </a:t>
            </a:r>
            <a:r>
              <a:rPr lang="tr-TR" sz="2400" i="1" dirty="0" err="1"/>
              <a:t>Psychological</a:t>
            </a:r>
            <a:r>
              <a:rPr lang="tr-TR" sz="2400" i="1" dirty="0"/>
              <a:t> 	</a:t>
            </a:r>
            <a:r>
              <a:rPr lang="tr-TR" sz="2400" i="1" dirty="0" err="1"/>
              <a:t>Science</a:t>
            </a:r>
            <a:r>
              <a:rPr lang="tr-TR" sz="2400" i="1" dirty="0"/>
              <a:t>, 11</a:t>
            </a:r>
            <a:r>
              <a:rPr lang="tr-TR" sz="2400" dirty="0"/>
              <a:t>, 7-10.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60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Author/Authors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Two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Authors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tr-TR" sz="2400" dirty="0" err="1"/>
              <a:t>List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their</a:t>
            </a:r>
            <a:r>
              <a:rPr lang="tr-TR" sz="2400" dirty="0"/>
              <a:t> </a:t>
            </a:r>
            <a:r>
              <a:rPr lang="tr-TR" sz="2400" dirty="0" err="1"/>
              <a:t>last</a:t>
            </a:r>
            <a:r>
              <a:rPr lang="tr-TR" sz="2400" dirty="0"/>
              <a:t> </a:t>
            </a:r>
            <a:r>
              <a:rPr lang="tr-TR" sz="2400" dirty="0" err="1"/>
              <a:t>names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initials</a:t>
            </a:r>
            <a:r>
              <a:rPr lang="tr-TR" sz="2400" dirty="0"/>
              <a:t>. </a:t>
            </a:r>
            <a:r>
              <a:rPr lang="tr-TR" sz="2400" dirty="0" err="1"/>
              <a:t>Use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ampersand</a:t>
            </a:r>
            <a:r>
              <a:rPr lang="tr-TR" sz="2400" dirty="0"/>
              <a:t> </a:t>
            </a:r>
            <a:r>
              <a:rPr lang="tr-TR" sz="2400" dirty="0" err="1"/>
              <a:t>instead</a:t>
            </a:r>
            <a:r>
              <a:rPr lang="tr-TR" sz="2400" dirty="0"/>
              <a:t> of "</a:t>
            </a:r>
            <a:r>
              <a:rPr lang="tr-TR" sz="2400" dirty="0" err="1"/>
              <a:t>and</a:t>
            </a:r>
            <a:r>
              <a:rPr lang="tr-TR" sz="2400" dirty="0"/>
              <a:t>."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Wegener</a:t>
            </a:r>
            <a:r>
              <a:rPr lang="tr-TR" sz="2400" dirty="0"/>
              <a:t>, D. T., &amp; </a:t>
            </a:r>
            <a:r>
              <a:rPr lang="tr-TR" sz="2400" dirty="0" err="1"/>
              <a:t>Petty</a:t>
            </a:r>
            <a:r>
              <a:rPr lang="tr-TR" sz="2400" dirty="0"/>
              <a:t>, R. E. (1994). </a:t>
            </a:r>
            <a:r>
              <a:rPr lang="tr-TR" sz="2400" dirty="0" err="1"/>
              <a:t>Mood</a:t>
            </a:r>
            <a:r>
              <a:rPr lang="tr-TR" sz="2400" dirty="0"/>
              <a:t> </a:t>
            </a:r>
            <a:r>
              <a:rPr lang="tr-TR" sz="2400" dirty="0" smtClean="0"/>
              <a:t>	</a:t>
            </a:r>
            <a:r>
              <a:rPr lang="tr-TR" sz="2400" dirty="0" err="1" smtClean="0"/>
              <a:t>management</a:t>
            </a:r>
            <a:r>
              <a:rPr lang="tr-TR" sz="2400" dirty="0" smtClean="0"/>
              <a:t> </a:t>
            </a:r>
            <a:r>
              <a:rPr lang="tr-TR" sz="2400" dirty="0" err="1" smtClean="0"/>
              <a:t>across</a:t>
            </a:r>
            <a:r>
              <a:rPr lang="tr-TR" sz="2400" dirty="0" smtClean="0"/>
              <a:t> </a:t>
            </a:r>
            <a:r>
              <a:rPr lang="tr-TR" sz="2400" dirty="0" err="1"/>
              <a:t>affective</a:t>
            </a:r>
            <a:r>
              <a:rPr lang="tr-TR" sz="2400" dirty="0"/>
              <a:t> </a:t>
            </a:r>
            <a:r>
              <a:rPr lang="tr-TR" sz="2400" dirty="0" err="1"/>
              <a:t>states</a:t>
            </a:r>
            <a:r>
              <a:rPr lang="tr-TR" sz="2400" dirty="0"/>
              <a:t>: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hedonic</a:t>
            </a:r>
            <a:r>
              <a:rPr lang="tr-TR" sz="2400" dirty="0"/>
              <a:t> </a:t>
            </a:r>
            <a:r>
              <a:rPr lang="tr-TR" sz="2400" dirty="0" smtClean="0"/>
              <a:t>	</a:t>
            </a:r>
            <a:r>
              <a:rPr lang="tr-TR" sz="2400" dirty="0" err="1" smtClean="0"/>
              <a:t>contingency</a:t>
            </a:r>
            <a:r>
              <a:rPr lang="tr-TR" sz="2400" dirty="0" smtClean="0"/>
              <a:t> </a:t>
            </a:r>
            <a:r>
              <a:rPr lang="tr-TR" sz="2400" dirty="0"/>
              <a:t>	</a:t>
            </a:r>
            <a:r>
              <a:rPr lang="tr-TR" sz="2400" dirty="0" err="1"/>
              <a:t>hypothesis</a:t>
            </a:r>
            <a:r>
              <a:rPr lang="tr-TR" sz="2400" dirty="0"/>
              <a:t>. </a:t>
            </a:r>
            <a:r>
              <a:rPr lang="tr-TR" sz="2400" i="1" dirty="0" err="1"/>
              <a:t>Journal</a:t>
            </a:r>
            <a:r>
              <a:rPr lang="tr-TR" sz="2400" i="1" dirty="0"/>
              <a:t> of </a:t>
            </a:r>
            <a:r>
              <a:rPr lang="tr-TR" sz="2400" i="1" dirty="0" err="1"/>
              <a:t>Personality</a:t>
            </a:r>
            <a:r>
              <a:rPr lang="tr-TR" sz="2400" i="1" dirty="0"/>
              <a:t> </a:t>
            </a:r>
            <a:r>
              <a:rPr lang="tr-TR" sz="2400" i="1" dirty="0" smtClean="0"/>
              <a:t>	</a:t>
            </a:r>
            <a:r>
              <a:rPr lang="tr-TR" sz="2400" i="1" dirty="0" err="1" smtClean="0"/>
              <a:t>and</a:t>
            </a:r>
            <a:r>
              <a:rPr lang="tr-TR" sz="2400" i="1" dirty="0" smtClean="0"/>
              <a:t> </a:t>
            </a:r>
            <a:r>
              <a:rPr lang="tr-TR" sz="2400" i="1" dirty="0" err="1"/>
              <a:t>Social</a:t>
            </a:r>
            <a:r>
              <a:rPr lang="tr-TR" sz="2400" i="1" dirty="0"/>
              <a:t> </a:t>
            </a:r>
            <a:r>
              <a:rPr lang="tr-TR" sz="2400" i="1" dirty="0" err="1" smtClean="0"/>
              <a:t>Psychology</a:t>
            </a:r>
            <a:r>
              <a:rPr lang="tr-TR" sz="2400" i="1" dirty="0"/>
              <a:t>, 66</a:t>
            </a:r>
            <a:r>
              <a:rPr lang="tr-TR" sz="2400" dirty="0"/>
              <a:t>, 1034-1048</a:t>
            </a:r>
            <a:r>
              <a:rPr lang="tr-T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0496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Author/Authors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b="1" dirty="0">
                <a:solidFill>
                  <a:srgbClr val="0070C0"/>
                </a:solidFill>
              </a:rPr>
              <a:t>Three </a:t>
            </a:r>
            <a:r>
              <a:rPr lang="tr-TR" sz="2400" b="1" dirty="0" err="1">
                <a:solidFill>
                  <a:srgbClr val="0070C0"/>
                </a:solidFill>
              </a:rPr>
              <a:t>to</a:t>
            </a:r>
            <a:r>
              <a:rPr lang="tr-TR" sz="2400" b="1" dirty="0">
                <a:solidFill>
                  <a:srgbClr val="0070C0"/>
                </a:solidFill>
              </a:rPr>
              <a:t> Seven </a:t>
            </a:r>
            <a:r>
              <a:rPr lang="tr-TR" sz="2400" b="1" dirty="0" err="1">
                <a:solidFill>
                  <a:srgbClr val="0070C0"/>
                </a:solidFill>
              </a:rPr>
              <a:t>Authors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tr-TR" sz="2400" dirty="0" err="1"/>
              <a:t>List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last</a:t>
            </a:r>
            <a:r>
              <a:rPr lang="tr-TR" sz="2400" dirty="0"/>
              <a:t> </a:t>
            </a:r>
            <a:r>
              <a:rPr lang="tr-TR" sz="2400" dirty="0" err="1"/>
              <a:t>names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initials</a:t>
            </a:r>
            <a:r>
              <a:rPr lang="tr-TR" sz="2400" dirty="0"/>
              <a:t>; </a:t>
            </a:r>
            <a:r>
              <a:rPr lang="tr-TR" sz="2400" dirty="0" err="1"/>
              <a:t>commas</a:t>
            </a:r>
            <a:r>
              <a:rPr lang="tr-TR" sz="2400" dirty="0"/>
              <a:t> </a:t>
            </a:r>
            <a:r>
              <a:rPr lang="tr-TR" sz="2400" dirty="0" err="1"/>
              <a:t>separate</a:t>
            </a:r>
            <a:r>
              <a:rPr lang="tr-TR" sz="2400" dirty="0"/>
              <a:t> </a:t>
            </a:r>
            <a:r>
              <a:rPr lang="tr-TR" sz="2400" dirty="0" err="1"/>
              <a:t>author</a:t>
            </a:r>
            <a:r>
              <a:rPr lang="tr-TR" sz="2400" dirty="0"/>
              <a:t> </a:t>
            </a:r>
            <a:r>
              <a:rPr lang="tr-TR" sz="2400" dirty="0" err="1"/>
              <a:t>names</a:t>
            </a:r>
            <a:r>
              <a:rPr lang="tr-TR" sz="2400" dirty="0"/>
              <a:t>, </a:t>
            </a:r>
            <a:r>
              <a:rPr lang="tr-TR" sz="2400" dirty="0" err="1"/>
              <a:t>while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last</a:t>
            </a:r>
            <a:r>
              <a:rPr lang="tr-TR" sz="2400" dirty="0"/>
              <a:t> </a:t>
            </a:r>
            <a:r>
              <a:rPr lang="tr-TR" sz="2400" dirty="0" err="1"/>
              <a:t>author</a:t>
            </a:r>
            <a:r>
              <a:rPr lang="tr-TR" sz="2400" dirty="0"/>
              <a:t> name is </a:t>
            </a:r>
            <a:r>
              <a:rPr lang="tr-TR" sz="2400" dirty="0" err="1"/>
              <a:t>preceded</a:t>
            </a:r>
            <a:r>
              <a:rPr lang="tr-TR" sz="2400" dirty="0"/>
              <a:t> </a:t>
            </a:r>
            <a:r>
              <a:rPr lang="tr-TR" sz="2400" dirty="0" err="1"/>
              <a:t>again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ampersand</a:t>
            </a:r>
            <a:r>
              <a:rPr lang="tr-TR" sz="2400" dirty="0"/>
              <a:t>.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Kernis</a:t>
            </a:r>
            <a:r>
              <a:rPr lang="tr-TR" sz="2400" dirty="0"/>
              <a:t>, M. H., Cornell, D. P., Sun, C. R., </a:t>
            </a:r>
            <a:r>
              <a:rPr lang="tr-TR" sz="2400" dirty="0" err="1"/>
              <a:t>Berry</a:t>
            </a:r>
            <a:r>
              <a:rPr lang="tr-TR" sz="2400" dirty="0"/>
              <a:t>, A., </a:t>
            </a:r>
            <a:r>
              <a:rPr lang="tr-TR" sz="2400" dirty="0" smtClean="0"/>
              <a:t>	</a:t>
            </a:r>
            <a:r>
              <a:rPr lang="tr-TR" sz="2400" dirty="0" err="1" smtClean="0"/>
              <a:t>Harlow</a:t>
            </a:r>
            <a:r>
              <a:rPr lang="tr-TR" sz="2400" dirty="0"/>
              <a:t>, T., &amp; </a:t>
            </a:r>
            <a:r>
              <a:rPr lang="tr-TR" sz="2400" dirty="0" smtClean="0"/>
              <a:t>	Bach</a:t>
            </a:r>
            <a:r>
              <a:rPr lang="tr-TR" sz="2400" dirty="0"/>
              <a:t>, J. </a:t>
            </a:r>
            <a:r>
              <a:rPr lang="tr-TR" sz="2400" dirty="0" smtClean="0"/>
              <a:t>S</a:t>
            </a:r>
            <a:r>
              <a:rPr lang="tr-TR" sz="2400" dirty="0"/>
              <a:t>. (1993). </a:t>
            </a:r>
            <a:r>
              <a:rPr lang="tr-TR" sz="2400" dirty="0" err="1"/>
              <a:t>There's</a:t>
            </a:r>
            <a:r>
              <a:rPr lang="tr-TR" sz="2400" dirty="0"/>
              <a:t> </a:t>
            </a:r>
            <a:r>
              <a:rPr lang="tr-TR" sz="2400" dirty="0" err="1"/>
              <a:t>more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smtClean="0"/>
              <a:t>	self-</a:t>
            </a:r>
            <a:r>
              <a:rPr lang="tr-TR" sz="2400" dirty="0" err="1" smtClean="0"/>
              <a:t>esteem</a:t>
            </a:r>
            <a:r>
              <a:rPr lang="tr-TR" sz="2400" dirty="0" smtClean="0"/>
              <a:t> </a:t>
            </a:r>
            <a:r>
              <a:rPr lang="tr-TR" sz="2400" dirty="0" err="1"/>
              <a:t>than</a:t>
            </a:r>
            <a:r>
              <a:rPr lang="tr-TR" sz="2400" dirty="0"/>
              <a:t> </a:t>
            </a:r>
            <a:r>
              <a:rPr lang="tr-TR" sz="2400" dirty="0" err="1" smtClean="0"/>
              <a:t>whether</a:t>
            </a:r>
            <a:r>
              <a:rPr lang="tr-TR" sz="2400" dirty="0" smtClean="0"/>
              <a:t> </a:t>
            </a:r>
            <a:r>
              <a:rPr lang="tr-TR" sz="2400" dirty="0"/>
              <a:t>it is </a:t>
            </a:r>
            <a:r>
              <a:rPr lang="tr-TR" sz="2400" dirty="0" err="1"/>
              <a:t>high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 smtClean="0"/>
              <a:t>low</a:t>
            </a:r>
            <a:r>
              <a:rPr lang="tr-TR" sz="2400" dirty="0"/>
              <a:t>: </a:t>
            </a:r>
            <a:r>
              <a:rPr lang="tr-TR" sz="2400" dirty="0" smtClean="0"/>
              <a:t>	</a:t>
            </a:r>
            <a:r>
              <a:rPr lang="tr-TR" sz="2400" dirty="0" err="1" smtClean="0"/>
              <a:t>The</a:t>
            </a:r>
            <a:r>
              <a:rPr lang="tr-TR" sz="2400" dirty="0" smtClean="0"/>
              <a:t> 	</a:t>
            </a:r>
            <a:r>
              <a:rPr lang="tr-TR" sz="2400" dirty="0" err="1" smtClean="0"/>
              <a:t>importance</a:t>
            </a:r>
            <a:r>
              <a:rPr lang="tr-TR" sz="2400" dirty="0" smtClean="0"/>
              <a:t> </a:t>
            </a:r>
            <a:r>
              <a:rPr lang="tr-TR" sz="2400" dirty="0"/>
              <a:t>of </a:t>
            </a:r>
            <a:r>
              <a:rPr lang="tr-TR" sz="2400" dirty="0" err="1"/>
              <a:t>stability</a:t>
            </a:r>
            <a:r>
              <a:rPr lang="tr-TR" sz="2400" dirty="0"/>
              <a:t> of </a:t>
            </a:r>
            <a:r>
              <a:rPr lang="tr-TR" sz="2400" dirty="0" smtClean="0"/>
              <a:t>self-</a:t>
            </a:r>
            <a:r>
              <a:rPr lang="tr-TR" sz="2400" dirty="0" err="1" smtClean="0"/>
              <a:t>esteem</a:t>
            </a:r>
            <a:r>
              <a:rPr lang="tr-TR" sz="2400" dirty="0"/>
              <a:t>. </a:t>
            </a:r>
            <a:r>
              <a:rPr lang="tr-TR" sz="2400" dirty="0" smtClean="0"/>
              <a:t>	</a:t>
            </a:r>
            <a:r>
              <a:rPr lang="tr-TR" sz="2400" i="1" dirty="0" err="1" smtClean="0"/>
              <a:t>Journal</a:t>
            </a:r>
            <a:r>
              <a:rPr lang="tr-TR" sz="2400" i="1" dirty="0" smtClean="0"/>
              <a:t> </a:t>
            </a:r>
            <a:r>
              <a:rPr lang="tr-TR" sz="2400" i="1" dirty="0"/>
              <a:t>of </a:t>
            </a:r>
            <a:r>
              <a:rPr lang="tr-TR" sz="2400" i="1" dirty="0" err="1" smtClean="0"/>
              <a:t>Personality</a:t>
            </a:r>
            <a:r>
              <a:rPr lang="tr-TR" sz="2400" i="1" dirty="0" smtClean="0"/>
              <a:t> </a:t>
            </a:r>
            <a:r>
              <a:rPr lang="tr-TR" sz="2400" i="1" dirty="0" err="1"/>
              <a:t>and</a:t>
            </a:r>
            <a:r>
              <a:rPr lang="tr-TR" sz="2400" i="1" dirty="0"/>
              <a:t> </a:t>
            </a:r>
            <a:r>
              <a:rPr lang="tr-TR" sz="2400" i="1" dirty="0" err="1" smtClean="0"/>
              <a:t>Social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Psychology</a:t>
            </a:r>
            <a:r>
              <a:rPr lang="tr-TR" sz="2400" i="1" dirty="0"/>
              <a:t>, </a:t>
            </a:r>
            <a:r>
              <a:rPr lang="tr-TR" sz="2400" i="1" dirty="0" smtClean="0"/>
              <a:t>	65</a:t>
            </a:r>
            <a:r>
              <a:rPr lang="tr-TR" sz="2400" dirty="0"/>
              <a:t>, 1190-1204.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Author/Authors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More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Than</a:t>
            </a:r>
            <a:r>
              <a:rPr lang="tr-TR" sz="2400" b="1" dirty="0">
                <a:solidFill>
                  <a:srgbClr val="0070C0"/>
                </a:solidFill>
              </a:rPr>
              <a:t> Seven </a:t>
            </a:r>
            <a:r>
              <a:rPr lang="tr-TR" sz="2400" b="1" dirty="0" err="1">
                <a:solidFill>
                  <a:srgbClr val="0070C0"/>
                </a:solidFill>
              </a:rPr>
              <a:t>Authors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tr-TR" sz="2400" dirty="0" err="1"/>
              <a:t>List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last</a:t>
            </a:r>
            <a:r>
              <a:rPr lang="tr-TR" sz="2400" dirty="0"/>
              <a:t> </a:t>
            </a:r>
            <a:r>
              <a:rPr lang="tr-TR" sz="2400" dirty="0" err="1"/>
              <a:t>names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initials</a:t>
            </a:r>
            <a:r>
              <a:rPr lang="tr-TR" sz="2400" dirty="0"/>
              <a:t>; </a:t>
            </a:r>
            <a:r>
              <a:rPr lang="tr-TR" sz="2400" dirty="0" err="1"/>
              <a:t>commas</a:t>
            </a:r>
            <a:r>
              <a:rPr lang="tr-TR" sz="2400" dirty="0"/>
              <a:t> </a:t>
            </a:r>
            <a:r>
              <a:rPr lang="tr-TR" sz="2400" dirty="0" err="1"/>
              <a:t>separate</a:t>
            </a:r>
            <a:r>
              <a:rPr lang="tr-TR" sz="2400" dirty="0"/>
              <a:t> </a:t>
            </a:r>
            <a:r>
              <a:rPr lang="tr-TR" sz="2400" dirty="0" err="1"/>
              <a:t>author</a:t>
            </a:r>
            <a:r>
              <a:rPr lang="tr-TR" sz="2400" dirty="0"/>
              <a:t> </a:t>
            </a:r>
            <a:r>
              <a:rPr lang="tr-TR" sz="2400" dirty="0" err="1"/>
              <a:t>names</a:t>
            </a:r>
            <a:r>
              <a:rPr lang="tr-TR" sz="2400" dirty="0"/>
              <a:t>. </a:t>
            </a:r>
            <a:r>
              <a:rPr lang="tr-TR" sz="2400" dirty="0" err="1"/>
              <a:t>After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sixth</a:t>
            </a:r>
            <a:r>
              <a:rPr lang="tr-TR" sz="2400" dirty="0"/>
              <a:t> </a:t>
            </a:r>
            <a:r>
              <a:rPr lang="tr-TR" sz="2400" dirty="0" err="1"/>
              <a:t>author's</a:t>
            </a:r>
            <a:r>
              <a:rPr lang="tr-TR" sz="2400" dirty="0"/>
              <a:t> name, </a:t>
            </a:r>
            <a:r>
              <a:rPr lang="tr-TR" sz="2400" dirty="0" err="1"/>
              <a:t>use</a:t>
            </a:r>
            <a:r>
              <a:rPr lang="tr-TR" sz="2400" dirty="0"/>
              <a:t> an </a:t>
            </a:r>
            <a:r>
              <a:rPr lang="tr-TR" sz="2400" dirty="0" err="1"/>
              <a:t>ellipses</a:t>
            </a:r>
            <a:r>
              <a:rPr lang="tr-TR" sz="2400" dirty="0"/>
              <a:t> in </a:t>
            </a:r>
            <a:r>
              <a:rPr lang="tr-TR" sz="2400" dirty="0" err="1"/>
              <a:t>place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author</a:t>
            </a:r>
            <a:r>
              <a:rPr lang="tr-TR" sz="2400" dirty="0"/>
              <a:t> </a:t>
            </a:r>
            <a:r>
              <a:rPr lang="tr-TR" sz="2400" dirty="0" err="1"/>
              <a:t>names</a:t>
            </a:r>
            <a:r>
              <a:rPr lang="tr-TR" sz="2400" dirty="0"/>
              <a:t>. </a:t>
            </a:r>
            <a:r>
              <a:rPr lang="tr-TR" sz="2400" dirty="0" err="1"/>
              <a:t>Then</a:t>
            </a:r>
            <a:r>
              <a:rPr lang="tr-TR" sz="2400" dirty="0"/>
              <a:t> </a:t>
            </a:r>
            <a:r>
              <a:rPr lang="tr-TR" sz="2400" dirty="0" err="1"/>
              <a:t>provide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final </a:t>
            </a:r>
            <a:r>
              <a:rPr lang="tr-TR" sz="2400" dirty="0" err="1"/>
              <a:t>author</a:t>
            </a:r>
            <a:r>
              <a:rPr lang="tr-TR" sz="2400" dirty="0"/>
              <a:t> name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There</a:t>
            </a:r>
            <a:r>
              <a:rPr lang="tr-TR" sz="2400" dirty="0" smtClean="0"/>
              <a:t> </a:t>
            </a:r>
            <a:r>
              <a:rPr lang="tr-TR" sz="2400" dirty="0" err="1"/>
              <a:t>should</a:t>
            </a:r>
            <a:r>
              <a:rPr lang="tr-TR" sz="2400" dirty="0"/>
              <a:t> be </a:t>
            </a:r>
            <a:r>
              <a:rPr lang="tr-TR" sz="2400" b="1" dirty="0" err="1"/>
              <a:t>no</a:t>
            </a:r>
            <a:r>
              <a:rPr lang="tr-TR" sz="2400" b="1" dirty="0"/>
              <a:t> </a:t>
            </a:r>
            <a:r>
              <a:rPr lang="tr-TR" sz="2400" b="1" dirty="0" err="1"/>
              <a:t>more</a:t>
            </a:r>
            <a:r>
              <a:rPr lang="tr-TR" sz="2400" b="1" dirty="0"/>
              <a:t> </a:t>
            </a:r>
            <a:r>
              <a:rPr lang="tr-TR" sz="2400" b="1" dirty="0" err="1"/>
              <a:t>than</a:t>
            </a:r>
            <a:r>
              <a:rPr lang="tr-TR" sz="2400" b="1" dirty="0"/>
              <a:t> seven </a:t>
            </a:r>
            <a:r>
              <a:rPr lang="tr-TR" sz="2400" dirty="0" err="1"/>
              <a:t>names</a:t>
            </a:r>
            <a:r>
              <a:rPr lang="tr-TR" sz="2400" dirty="0"/>
              <a:t>. 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Miller, F. H., </a:t>
            </a:r>
            <a:r>
              <a:rPr lang="tr-TR" sz="2400" dirty="0" err="1"/>
              <a:t>Choi</a:t>
            </a:r>
            <a:r>
              <a:rPr lang="tr-TR" sz="2400" dirty="0"/>
              <a:t>, M. J., </a:t>
            </a:r>
            <a:r>
              <a:rPr lang="tr-TR" sz="2400" dirty="0" err="1"/>
              <a:t>Angeli</a:t>
            </a:r>
            <a:r>
              <a:rPr lang="tr-TR" sz="2400" dirty="0"/>
              <a:t>, L. L., </a:t>
            </a:r>
            <a:r>
              <a:rPr lang="tr-TR" sz="2400" dirty="0" err="1"/>
              <a:t>Harland</a:t>
            </a:r>
            <a:r>
              <a:rPr lang="tr-TR" sz="2400" dirty="0"/>
              <a:t>, A. A., </a:t>
            </a:r>
            <a:r>
              <a:rPr lang="tr-TR" sz="2400" dirty="0" smtClean="0"/>
              <a:t>	</a:t>
            </a:r>
            <a:r>
              <a:rPr lang="tr-TR" sz="2400" dirty="0" err="1" smtClean="0"/>
              <a:t>Stamos</a:t>
            </a:r>
            <a:r>
              <a:rPr lang="tr-TR" sz="2400" dirty="0"/>
              <a:t>, J. A., 	Thomas, S. T., . . . </a:t>
            </a:r>
            <a:r>
              <a:rPr lang="tr-TR" sz="2400" dirty="0" err="1"/>
              <a:t>Rubin</a:t>
            </a:r>
            <a:r>
              <a:rPr lang="tr-TR" sz="2400" dirty="0"/>
              <a:t>, L. H. </a:t>
            </a:r>
            <a:r>
              <a:rPr lang="tr-TR" sz="2400" dirty="0" smtClean="0"/>
              <a:t>	(2009</a:t>
            </a:r>
            <a:r>
              <a:rPr lang="tr-TR" sz="2400" dirty="0"/>
              <a:t>). Web site </a:t>
            </a:r>
            <a:r>
              <a:rPr lang="tr-TR" sz="2400" dirty="0" err="1"/>
              <a:t>usability</a:t>
            </a:r>
            <a:r>
              <a:rPr lang="tr-TR" sz="2400" dirty="0"/>
              <a:t> for </a:t>
            </a:r>
            <a:r>
              <a:rPr lang="tr-TR" sz="2400" dirty="0" smtClean="0"/>
              <a:t>	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blind</a:t>
            </a:r>
            <a:r>
              <a:rPr lang="tr-TR" sz="2400" dirty="0" smtClean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 smtClean="0"/>
              <a:t>low</a:t>
            </a:r>
            <a:r>
              <a:rPr lang="tr-TR" sz="2400" dirty="0" smtClean="0"/>
              <a:t>-	</a:t>
            </a:r>
            <a:r>
              <a:rPr lang="tr-TR" sz="2400" dirty="0" err="1" smtClean="0"/>
              <a:t>vision</a:t>
            </a:r>
            <a:r>
              <a:rPr lang="tr-TR" sz="2400" dirty="0" smtClean="0"/>
              <a:t> </a:t>
            </a:r>
            <a:r>
              <a:rPr lang="tr-TR" sz="2400" dirty="0" err="1"/>
              <a:t>user</a:t>
            </a:r>
            <a:r>
              <a:rPr lang="tr-TR" sz="2400" dirty="0"/>
              <a:t>. </a:t>
            </a:r>
            <a:r>
              <a:rPr lang="tr-TR" sz="2400" i="1" dirty="0"/>
              <a:t>Technical </a:t>
            </a:r>
            <a:r>
              <a:rPr lang="tr-TR" sz="2400" i="1" dirty="0" err="1"/>
              <a:t>Communication</a:t>
            </a:r>
            <a:r>
              <a:rPr lang="tr-TR" sz="2400" i="1" dirty="0"/>
              <a:t>, 57</a:t>
            </a:r>
            <a:r>
              <a:rPr lang="tr-TR" sz="2400" dirty="0"/>
              <a:t>, </a:t>
            </a:r>
            <a:r>
              <a:rPr lang="tr-TR" sz="2400" dirty="0" smtClean="0"/>
              <a:t>323-	335</a:t>
            </a:r>
            <a:r>
              <a:rPr lang="tr-TR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85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Author/Authors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err="1">
                <a:solidFill>
                  <a:srgbClr val="0070C0"/>
                </a:solidFill>
              </a:rPr>
              <a:t>Organization</a:t>
            </a:r>
            <a:r>
              <a:rPr lang="tr-TR" b="1" dirty="0">
                <a:solidFill>
                  <a:srgbClr val="0070C0"/>
                </a:solidFill>
              </a:rPr>
              <a:t> as Author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tr-TR" dirty="0"/>
              <a:t>		</a:t>
            </a:r>
            <a:r>
              <a:rPr lang="tr-TR" dirty="0" err="1"/>
              <a:t>American</a:t>
            </a:r>
            <a:r>
              <a:rPr lang="tr-TR" dirty="0"/>
              <a:t> </a:t>
            </a:r>
            <a:r>
              <a:rPr lang="tr-TR" dirty="0" err="1"/>
              <a:t>Psychological</a:t>
            </a:r>
            <a:r>
              <a:rPr lang="tr-TR" dirty="0"/>
              <a:t> </a:t>
            </a:r>
            <a:r>
              <a:rPr lang="tr-TR" dirty="0" err="1"/>
              <a:t>Association</a:t>
            </a:r>
            <a:r>
              <a:rPr lang="tr-TR" dirty="0"/>
              <a:t>. (2003).</a:t>
            </a:r>
            <a:endParaRPr lang="en-US" dirty="0"/>
          </a:p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tr-TR" b="1" dirty="0" err="1">
                <a:solidFill>
                  <a:srgbClr val="0070C0"/>
                </a:solidFill>
              </a:rPr>
              <a:t>Unknown</a:t>
            </a:r>
            <a:r>
              <a:rPr lang="tr-TR" b="1" dirty="0">
                <a:solidFill>
                  <a:srgbClr val="0070C0"/>
                </a:solidFill>
              </a:rPr>
              <a:t> Author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tr-TR" i="1" dirty="0"/>
              <a:t>	</a:t>
            </a:r>
            <a:r>
              <a:rPr lang="tr-TR" i="1" dirty="0" err="1"/>
              <a:t>Merriam-Webster's</a:t>
            </a:r>
            <a:r>
              <a:rPr lang="tr-TR" i="1" dirty="0"/>
              <a:t> </a:t>
            </a:r>
            <a:r>
              <a:rPr lang="tr-TR" i="1" dirty="0" err="1"/>
              <a:t>collegiate</a:t>
            </a:r>
            <a:r>
              <a:rPr lang="tr-TR" i="1" dirty="0"/>
              <a:t> </a:t>
            </a:r>
            <a:r>
              <a:rPr lang="tr-TR" i="1" dirty="0" err="1"/>
              <a:t>dictionary</a:t>
            </a:r>
            <a:r>
              <a:rPr lang="tr-TR" i="1" dirty="0"/>
              <a:t> </a:t>
            </a:r>
            <a:r>
              <a:rPr lang="tr-TR" dirty="0"/>
              <a:t>(10th ed.).(1993). 	</a:t>
            </a:r>
            <a:r>
              <a:rPr lang="tr-TR" dirty="0" err="1"/>
              <a:t>Springfield</a:t>
            </a:r>
            <a:r>
              <a:rPr lang="tr-TR" dirty="0"/>
              <a:t>, MA: </a:t>
            </a:r>
            <a:r>
              <a:rPr lang="tr-TR" dirty="0" err="1"/>
              <a:t>Merriam-Webster</a:t>
            </a:r>
            <a:r>
              <a:rPr lang="tr-TR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8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Author/Authors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err="1">
                <a:solidFill>
                  <a:srgbClr val="0070C0"/>
                </a:solidFill>
              </a:rPr>
              <a:t>Two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or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More</a:t>
            </a:r>
            <a:r>
              <a:rPr lang="tr-TR" b="1" dirty="0">
                <a:solidFill>
                  <a:srgbClr val="0070C0"/>
                </a:solidFill>
              </a:rPr>
              <a:t> Works </a:t>
            </a:r>
            <a:r>
              <a:rPr lang="tr-TR" b="1" dirty="0" err="1">
                <a:solidFill>
                  <a:srgbClr val="0070C0"/>
                </a:solidFill>
              </a:rPr>
              <a:t>by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the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Same</a:t>
            </a:r>
            <a:r>
              <a:rPr lang="tr-TR" b="1" dirty="0">
                <a:solidFill>
                  <a:srgbClr val="0070C0"/>
                </a:solidFill>
              </a:rPr>
              <a:t> Author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author's</a:t>
            </a:r>
            <a:r>
              <a:rPr lang="tr-TR" dirty="0"/>
              <a:t> name for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entries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list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entries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year</a:t>
            </a:r>
            <a:r>
              <a:rPr lang="tr-TR" dirty="0"/>
              <a:t> (</a:t>
            </a:r>
            <a:r>
              <a:rPr lang="tr-TR" dirty="0" err="1"/>
              <a:t>earliest</a:t>
            </a:r>
            <a:r>
              <a:rPr lang="tr-TR" dirty="0"/>
              <a:t> </a:t>
            </a:r>
            <a:r>
              <a:rPr lang="tr-TR" dirty="0" err="1"/>
              <a:t>comes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).</a:t>
            </a:r>
            <a:endParaRPr lang="en-US" dirty="0"/>
          </a:p>
          <a:p>
            <a:pPr>
              <a:buNone/>
            </a:pPr>
            <a:r>
              <a:rPr lang="tr-TR" dirty="0"/>
              <a:t>		</a:t>
            </a:r>
            <a:r>
              <a:rPr lang="tr-TR" dirty="0" err="1"/>
              <a:t>Berndt</a:t>
            </a:r>
            <a:r>
              <a:rPr lang="tr-TR" dirty="0"/>
              <a:t>, T. J. (1981).</a:t>
            </a:r>
            <a:endParaRPr lang="en-US" dirty="0"/>
          </a:p>
          <a:p>
            <a:pPr>
              <a:buNone/>
            </a:pPr>
            <a:r>
              <a:rPr lang="tr-TR" dirty="0"/>
              <a:t>		</a:t>
            </a:r>
            <a:r>
              <a:rPr lang="tr-TR" dirty="0" err="1"/>
              <a:t>Berndt</a:t>
            </a:r>
            <a:r>
              <a:rPr lang="tr-TR" dirty="0"/>
              <a:t>, T. J. (1999).</a:t>
            </a:r>
            <a:endParaRPr lang="en-US" dirty="0"/>
          </a:p>
          <a:p>
            <a:r>
              <a:rPr lang="tr-TR" dirty="0" err="1"/>
              <a:t>When</a:t>
            </a:r>
            <a:r>
              <a:rPr lang="tr-TR" dirty="0"/>
              <a:t> an </a:t>
            </a:r>
            <a:r>
              <a:rPr lang="tr-TR" dirty="0" err="1"/>
              <a:t>author</a:t>
            </a:r>
            <a:r>
              <a:rPr lang="tr-TR" dirty="0"/>
              <a:t> </a:t>
            </a:r>
            <a:r>
              <a:rPr lang="tr-TR" dirty="0" err="1"/>
              <a:t>appears</a:t>
            </a:r>
            <a:r>
              <a:rPr lang="tr-TR" dirty="0"/>
              <a:t> </a:t>
            </a:r>
            <a:r>
              <a:rPr lang="tr-TR" dirty="0" err="1"/>
              <a:t>both</a:t>
            </a:r>
            <a:r>
              <a:rPr lang="tr-TR" dirty="0"/>
              <a:t> as a sole </a:t>
            </a:r>
            <a:r>
              <a:rPr lang="tr-TR" dirty="0" err="1"/>
              <a:t>author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, in </a:t>
            </a:r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citation</a:t>
            </a:r>
            <a:r>
              <a:rPr lang="tr-TR" dirty="0"/>
              <a:t>,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author</a:t>
            </a:r>
            <a:r>
              <a:rPr lang="tr-TR" dirty="0"/>
              <a:t> of a </a:t>
            </a:r>
            <a:r>
              <a:rPr lang="tr-TR" dirty="0" err="1"/>
              <a:t>group</a:t>
            </a:r>
            <a:r>
              <a:rPr lang="tr-TR" dirty="0"/>
              <a:t>, </a:t>
            </a:r>
            <a:r>
              <a:rPr lang="tr-TR" dirty="0" err="1"/>
              <a:t>list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one-author</a:t>
            </a:r>
            <a:r>
              <a:rPr lang="tr-TR" dirty="0"/>
              <a:t> </a:t>
            </a:r>
            <a:r>
              <a:rPr lang="tr-TR" dirty="0" err="1"/>
              <a:t>entries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.</a:t>
            </a:r>
            <a:endParaRPr lang="en-US" dirty="0"/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Berndt</a:t>
            </a:r>
            <a:r>
              <a:rPr lang="tr-TR" dirty="0"/>
              <a:t>, T. J. (1999). </a:t>
            </a:r>
            <a:r>
              <a:rPr lang="tr-TR" dirty="0" err="1"/>
              <a:t>Friends</a:t>
            </a:r>
            <a:r>
              <a:rPr lang="tr-TR" dirty="0"/>
              <a:t>' </a:t>
            </a:r>
            <a:r>
              <a:rPr lang="tr-TR" dirty="0" err="1"/>
              <a:t>influence</a:t>
            </a:r>
            <a:r>
              <a:rPr lang="tr-TR" dirty="0"/>
              <a:t> on </a:t>
            </a:r>
            <a:r>
              <a:rPr lang="tr-TR" dirty="0" err="1"/>
              <a:t>students</a:t>
            </a:r>
            <a:r>
              <a:rPr lang="tr-TR" dirty="0"/>
              <a:t>' </a:t>
            </a:r>
            <a:r>
              <a:rPr lang="tr-TR" dirty="0" err="1"/>
              <a:t>adjustment</a:t>
            </a:r>
            <a:r>
              <a:rPr lang="tr-TR" dirty="0"/>
              <a:t> 	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. </a:t>
            </a:r>
            <a:r>
              <a:rPr lang="tr-TR" i="1" dirty="0" err="1"/>
              <a:t>Educational</a:t>
            </a:r>
            <a:r>
              <a:rPr lang="tr-TR" i="1" dirty="0"/>
              <a:t> </a:t>
            </a:r>
            <a:r>
              <a:rPr lang="tr-TR" i="1" dirty="0" err="1" smtClean="0"/>
              <a:t>Psychologist</a:t>
            </a:r>
            <a:r>
              <a:rPr lang="tr-TR" i="1" dirty="0"/>
              <a:t>, 34</a:t>
            </a:r>
            <a:r>
              <a:rPr lang="tr-TR" dirty="0"/>
              <a:t>, 15-28.</a:t>
            </a:r>
            <a:endParaRPr lang="en-US" dirty="0"/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Berndt</a:t>
            </a:r>
            <a:r>
              <a:rPr lang="tr-TR" dirty="0"/>
              <a:t>, T. J., &amp; </a:t>
            </a:r>
            <a:r>
              <a:rPr lang="tr-TR" dirty="0" err="1"/>
              <a:t>Keefe</a:t>
            </a:r>
            <a:r>
              <a:rPr lang="tr-TR" dirty="0"/>
              <a:t>, K. (1995). </a:t>
            </a:r>
            <a:r>
              <a:rPr lang="tr-TR" dirty="0" err="1"/>
              <a:t>Friends</a:t>
            </a:r>
            <a:r>
              <a:rPr lang="tr-TR" dirty="0"/>
              <a:t>' </a:t>
            </a:r>
            <a:r>
              <a:rPr lang="tr-TR" dirty="0" err="1"/>
              <a:t>influence</a:t>
            </a:r>
            <a:r>
              <a:rPr lang="tr-TR" dirty="0"/>
              <a:t> on 	</a:t>
            </a:r>
            <a:r>
              <a:rPr lang="tr-TR" dirty="0" err="1"/>
              <a:t>adolescents</a:t>
            </a:r>
            <a:r>
              <a:rPr lang="tr-TR" dirty="0"/>
              <a:t>' </a:t>
            </a:r>
            <a:r>
              <a:rPr lang="tr-TR" dirty="0" err="1"/>
              <a:t>adjustment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. </a:t>
            </a:r>
            <a:r>
              <a:rPr lang="tr-TR" i="1" dirty="0"/>
              <a:t>Child Development, 66</a:t>
            </a:r>
            <a:r>
              <a:rPr lang="tr-TR" dirty="0"/>
              <a:t>, 	1312-1329.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2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General APA </a:t>
            </a:r>
            <a:r>
              <a:rPr lang="tr-TR" b="1" dirty="0" err="1">
                <a:solidFill>
                  <a:srgbClr val="C00000"/>
                </a:solidFill>
              </a:rPr>
              <a:t>Guidelines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2800" b="1" dirty="0" err="1">
                <a:solidFill>
                  <a:schemeClr val="tx1"/>
                </a:solidFill>
              </a:rPr>
              <a:t>Major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Paper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Sections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tr-TR" sz="2800" dirty="0"/>
              <a:t>Your </a:t>
            </a:r>
            <a:r>
              <a:rPr lang="tr-TR" sz="2800" dirty="0" err="1"/>
              <a:t>essay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</a:t>
            </a:r>
            <a:r>
              <a:rPr lang="tr-TR" sz="2800" dirty="0" err="1"/>
              <a:t>include</a:t>
            </a:r>
            <a:r>
              <a:rPr lang="tr-TR" sz="2800" dirty="0"/>
              <a:t> </a:t>
            </a:r>
            <a:r>
              <a:rPr lang="tr-TR" sz="2800" b="1" dirty="0" err="1"/>
              <a:t>four</a:t>
            </a:r>
            <a:r>
              <a:rPr lang="tr-TR" sz="2800" dirty="0"/>
              <a:t> </a:t>
            </a:r>
            <a:r>
              <a:rPr lang="tr-TR" sz="2800" b="1" dirty="0" err="1"/>
              <a:t>major</a:t>
            </a:r>
            <a:r>
              <a:rPr lang="tr-TR" sz="2800" b="1" dirty="0"/>
              <a:t> </a:t>
            </a:r>
            <a:r>
              <a:rPr lang="tr-TR" sz="2800" b="1" dirty="0" err="1"/>
              <a:t>sections</a:t>
            </a:r>
            <a:r>
              <a:rPr lang="tr-TR" sz="2800" dirty="0"/>
              <a:t>: </a:t>
            </a:r>
            <a:endParaRPr lang="en-US" sz="2800" dirty="0"/>
          </a:p>
          <a:p>
            <a:pPr lvl="1"/>
            <a:r>
              <a:rPr lang="tr-TR" sz="2400" dirty="0" err="1"/>
              <a:t>Title</a:t>
            </a:r>
            <a:r>
              <a:rPr lang="tr-TR" sz="2400" dirty="0"/>
              <a:t> </a:t>
            </a:r>
            <a:r>
              <a:rPr lang="tr-TR" sz="2400" dirty="0" err="1"/>
              <a:t>Page</a:t>
            </a:r>
            <a:endParaRPr lang="en-US" sz="2400" dirty="0"/>
          </a:p>
          <a:p>
            <a:pPr lvl="1"/>
            <a:r>
              <a:rPr lang="tr-TR" sz="2400" dirty="0" err="1"/>
              <a:t>Abstract</a:t>
            </a:r>
            <a:endParaRPr lang="en-US" sz="2400" dirty="0"/>
          </a:p>
          <a:p>
            <a:pPr lvl="1"/>
            <a:r>
              <a:rPr lang="tr-TR" sz="2400" dirty="0"/>
              <a:t>Main Body</a:t>
            </a:r>
            <a:endParaRPr lang="en-US" sz="2400" dirty="0"/>
          </a:p>
          <a:p>
            <a:pPr lvl="1"/>
            <a:r>
              <a:rPr lang="tr-TR" sz="2400" dirty="0" err="1"/>
              <a:t>References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50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Author/Authors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References that have the same first author and different second and/or third authors are arranged alphabetically by the last name of the second author, or the last name of the third if the first and second authors are the same.</a:t>
            </a:r>
          </a:p>
          <a:p>
            <a:r>
              <a:rPr lang="en-US" dirty="0" smtClean="0"/>
              <a:t>Wegener</a:t>
            </a:r>
            <a:r>
              <a:rPr lang="en-US" dirty="0"/>
              <a:t>, D. T., Kerr, N. L., Fleming, M. A., &amp; Petty, R. E. 	(2000). Flexible corrections of juror judgments: 	Implications for jury instructions. Psychology, 		Public Policy, and Law, 6, 629-654.</a:t>
            </a:r>
          </a:p>
          <a:p>
            <a:r>
              <a:rPr lang="en-US" dirty="0" smtClean="0"/>
              <a:t>Wegener</a:t>
            </a:r>
            <a:r>
              <a:rPr lang="en-US" dirty="0"/>
              <a:t>, D. T., Petty, R. E., &amp; Klein, D. J. (1994). Effects </a:t>
            </a:r>
            <a:r>
              <a:rPr lang="en-US" dirty="0" smtClean="0"/>
              <a:t>of mood </a:t>
            </a:r>
            <a:r>
              <a:rPr lang="tr-TR" dirty="0" smtClean="0"/>
              <a:t>	</a:t>
            </a:r>
            <a:r>
              <a:rPr lang="en-US" dirty="0" smtClean="0"/>
              <a:t>on </a:t>
            </a:r>
            <a:r>
              <a:rPr lang="en-US" dirty="0"/>
              <a:t>high elaboration attitude change: The 	mediating role </a:t>
            </a:r>
            <a:r>
              <a:rPr lang="tr-TR" dirty="0" smtClean="0"/>
              <a:t>	</a:t>
            </a:r>
            <a:r>
              <a:rPr lang="en-US" dirty="0" smtClean="0"/>
              <a:t>of </a:t>
            </a:r>
            <a:r>
              <a:rPr lang="en-US" dirty="0"/>
              <a:t>likelihood judgments. European 	Journal of Social </a:t>
            </a:r>
            <a:r>
              <a:rPr lang="tr-TR" dirty="0" smtClean="0"/>
              <a:t>	</a:t>
            </a:r>
            <a:r>
              <a:rPr lang="en-US" dirty="0" smtClean="0"/>
              <a:t>Psychology</a:t>
            </a:r>
            <a:r>
              <a:rPr lang="en-US" dirty="0"/>
              <a:t>, 24, 25-43.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58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Author/Authors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err="1">
                <a:solidFill>
                  <a:srgbClr val="0070C0"/>
                </a:solidFill>
              </a:rPr>
              <a:t>Two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or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More</a:t>
            </a:r>
            <a:r>
              <a:rPr lang="tr-TR" b="1" dirty="0">
                <a:solidFill>
                  <a:srgbClr val="0070C0"/>
                </a:solidFill>
              </a:rPr>
              <a:t> Works </a:t>
            </a:r>
            <a:r>
              <a:rPr lang="tr-TR" b="1" dirty="0" err="1">
                <a:solidFill>
                  <a:srgbClr val="0070C0"/>
                </a:solidFill>
              </a:rPr>
              <a:t>by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the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Same</a:t>
            </a:r>
            <a:r>
              <a:rPr lang="tr-TR" b="1" dirty="0">
                <a:solidFill>
                  <a:srgbClr val="0070C0"/>
                </a:solidFill>
              </a:rPr>
              <a:t> Author in </a:t>
            </a:r>
            <a:r>
              <a:rPr lang="tr-TR" b="1" dirty="0" err="1">
                <a:solidFill>
                  <a:srgbClr val="0070C0"/>
                </a:solidFill>
              </a:rPr>
              <a:t>the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Same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Year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tr-TR" dirty="0" smtClean="0"/>
              <a:t>organize </a:t>
            </a:r>
            <a:r>
              <a:rPr lang="tr-TR" dirty="0" err="1"/>
              <a:t>them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reference</a:t>
            </a:r>
            <a:r>
              <a:rPr lang="tr-TR" dirty="0"/>
              <a:t> </a:t>
            </a:r>
            <a:r>
              <a:rPr lang="tr-TR" dirty="0" err="1"/>
              <a:t>list</a:t>
            </a:r>
            <a:r>
              <a:rPr lang="tr-TR" dirty="0"/>
              <a:t> </a:t>
            </a:r>
            <a:r>
              <a:rPr lang="tr-TR" dirty="0" err="1"/>
              <a:t>alphabetically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title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article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chapter</a:t>
            </a:r>
            <a:r>
              <a:rPr lang="tr-TR" dirty="0"/>
              <a:t>.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assign</a:t>
            </a:r>
            <a:r>
              <a:rPr lang="tr-TR" dirty="0"/>
              <a:t> </a:t>
            </a:r>
            <a:r>
              <a:rPr lang="tr-TR" dirty="0" err="1"/>
              <a:t>letter</a:t>
            </a:r>
            <a:r>
              <a:rPr lang="tr-TR" dirty="0"/>
              <a:t> </a:t>
            </a:r>
            <a:r>
              <a:rPr lang="tr-TR" dirty="0" err="1"/>
              <a:t>suffixes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year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Refer</a:t>
            </a:r>
            <a:r>
              <a:rPr lang="tr-TR" dirty="0" smtClean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 in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essay</a:t>
            </a:r>
            <a:r>
              <a:rPr lang="tr-TR" dirty="0"/>
              <a:t> as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appear</a:t>
            </a:r>
            <a:r>
              <a:rPr lang="tr-TR" dirty="0"/>
              <a:t> in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reference</a:t>
            </a:r>
            <a:r>
              <a:rPr lang="tr-TR" dirty="0"/>
              <a:t> </a:t>
            </a:r>
            <a:r>
              <a:rPr lang="tr-TR" dirty="0" err="1"/>
              <a:t>list</a:t>
            </a:r>
            <a:r>
              <a:rPr lang="tr-TR" dirty="0"/>
              <a:t>, </a:t>
            </a:r>
            <a:r>
              <a:rPr lang="tr-TR" dirty="0" err="1"/>
              <a:t>e.g</a:t>
            </a:r>
            <a:r>
              <a:rPr lang="tr-TR" dirty="0"/>
              <a:t>.: "</a:t>
            </a:r>
            <a:r>
              <a:rPr lang="tr-TR" dirty="0" err="1"/>
              <a:t>Berdnt</a:t>
            </a:r>
            <a:r>
              <a:rPr lang="tr-TR" dirty="0"/>
              <a:t> (1981a) </a:t>
            </a:r>
            <a:r>
              <a:rPr lang="tr-TR" dirty="0" err="1"/>
              <a:t>makes</a:t>
            </a:r>
            <a:r>
              <a:rPr lang="tr-TR" dirty="0"/>
              <a:t>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claims</a:t>
            </a:r>
            <a:r>
              <a:rPr lang="tr-TR" dirty="0"/>
              <a:t>..."</a:t>
            </a:r>
            <a:endParaRPr lang="en-US" dirty="0"/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Berndt</a:t>
            </a:r>
            <a:r>
              <a:rPr lang="tr-TR" dirty="0"/>
              <a:t>, T. J. (1981a). Age </a:t>
            </a:r>
            <a:r>
              <a:rPr lang="tr-TR" dirty="0" err="1"/>
              <a:t>changes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changes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time in 	</a:t>
            </a:r>
            <a:r>
              <a:rPr lang="tr-TR" dirty="0" err="1"/>
              <a:t>prosocial</a:t>
            </a:r>
            <a:r>
              <a:rPr lang="tr-TR" dirty="0"/>
              <a:t> </a:t>
            </a:r>
            <a:r>
              <a:rPr lang="tr-TR" dirty="0" err="1"/>
              <a:t>intentions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behavior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friends</a:t>
            </a:r>
            <a:r>
              <a:rPr lang="tr-TR" dirty="0"/>
              <a:t>. 	</a:t>
            </a:r>
            <a:r>
              <a:rPr lang="tr-TR" i="1" dirty="0" err="1"/>
              <a:t>Developmental</a:t>
            </a:r>
            <a:r>
              <a:rPr lang="tr-TR" i="1" dirty="0"/>
              <a:t> </a:t>
            </a:r>
            <a:r>
              <a:rPr lang="tr-TR" i="1" dirty="0" err="1"/>
              <a:t>Psychology</a:t>
            </a:r>
            <a:r>
              <a:rPr lang="tr-TR" i="1" dirty="0"/>
              <a:t>, 17</a:t>
            </a:r>
            <a:r>
              <a:rPr lang="tr-TR" dirty="0"/>
              <a:t>, 408-416.</a:t>
            </a:r>
            <a:endParaRPr lang="en-US" dirty="0"/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Berndt</a:t>
            </a:r>
            <a:r>
              <a:rPr lang="tr-TR" dirty="0"/>
              <a:t>, T. J. (1981b). </a:t>
            </a:r>
            <a:r>
              <a:rPr lang="tr-TR" dirty="0" err="1"/>
              <a:t>Effects</a:t>
            </a:r>
            <a:r>
              <a:rPr lang="tr-TR" dirty="0"/>
              <a:t> of </a:t>
            </a:r>
            <a:r>
              <a:rPr lang="tr-TR" dirty="0" err="1"/>
              <a:t>friendship</a:t>
            </a:r>
            <a:r>
              <a:rPr lang="tr-TR" dirty="0"/>
              <a:t> on </a:t>
            </a:r>
            <a:r>
              <a:rPr lang="tr-TR" dirty="0" err="1"/>
              <a:t>prosocial</a:t>
            </a:r>
            <a:r>
              <a:rPr lang="tr-TR" dirty="0"/>
              <a:t> 	</a:t>
            </a:r>
            <a:r>
              <a:rPr lang="tr-TR" dirty="0" err="1"/>
              <a:t>intentions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behavior</a:t>
            </a:r>
            <a:r>
              <a:rPr lang="tr-TR" dirty="0"/>
              <a:t>. </a:t>
            </a:r>
            <a:r>
              <a:rPr lang="tr-TR" i="1" dirty="0"/>
              <a:t>Child Development, 52</a:t>
            </a:r>
            <a:r>
              <a:rPr lang="tr-TR" dirty="0"/>
              <a:t>, 636-643.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72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Articles in Periodicals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Basic Format for </a:t>
            </a:r>
            <a:r>
              <a:rPr lang="tr-TR" sz="2400" b="1" dirty="0" err="1" smtClean="0">
                <a:solidFill>
                  <a:srgbClr val="0070C0"/>
                </a:solidFill>
              </a:rPr>
              <a:t>Periodicals</a:t>
            </a:r>
            <a:r>
              <a:rPr lang="tr-TR" sz="2400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tr-TR" sz="2400" dirty="0" smtClean="0"/>
              <a:t>Author</a:t>
            </a:r>
            <a:r>
              <a:rPr lang="tr-TR" sz="2400" dirty="0"/>
              <a:t>, A. A., Author, B. B., &amp; Author, C. C. (</a:t>
            </a:r>
            <a:r>
              <a:rPr lang="tr-TR" sz="2400" dirty="0" err="1"/>
              <a:t>Year</a:t>
            </a:r>
            <a:r>
              <a:rPr lang="tr-TR" sz="2400" dirty="0"/>
              <a:t>). </a:t>
            </a:r>
            <a:r>
              <a:rPr lang="tr-TR" sz="2400" dirty="0" err="1"/>
              <a:t>Title</a:t>
            </a:r>
            <a:r>
              <a:rPr lang="tr-TR" sz="2400" dirty="0"/>
              <a:t> </a:t>
            </a:r>
            <a:r>
              <a:rPr lang="tr-TR" sz="2400" dirty="0" smtClean="0"/>
              <a:t>of 	</a:t>
            </a:r>
            <a:r>
              <a:rPr lang="tr-TR" sz="2400" dirty="0" err="1" smtClean="0"/>
              <a:t>article</a:t>
            </a:r>
            <a:r>
              <a:rPr lang="tr-TR" sz="2400" dirty="0" smtClean="0"/>
              <a:t>. </a:t>
            </a:r>
            <a:r>
              <a:rPr lang="tr-TR" sz="2400" i="1" dirty="0" err="1" smtClean="0"/>
              <a:t>Title</a:t>
            </a:r>
            <a:r>
              <a:rPr lang="tr-TR" sz="2400" i="1" dirty="0" smtClean="0"/>
              <a:t> </a:t>
            </a:r>
            <a:r>
              <a:rPr lang="tr-TR" sz="2400" i="1" dirty="0"/>
              <a:t>of </a:t>
            </a:r>
            <a:r>
              <a:rPr lang="tr-TR" sz="2400" i="1" dirty="0" err="1"/>
              <a:t>Periodical</a:t>
            </a:r>
            <a:r>
              <a:rPr lang="tr-TR" sz="2400" i="1" dirty="0"/>
              <a:t>, </a:t>
            </a:r>
            <a:r>
              <a:rPr lang="tr-TR" sz="2400" i="1" dirty="0" err="1"/>
              <a:t>volume</a:t>
            </a:r>
            <a:r>
              <a:rPr lang="tr-TR" sz="2400" i="1" dirty="0"/>
              <a:t> </a:t>
            </a:r>
            <a:r>
              <a:rPr lang="tr-TR" sz="2400" i="1" dirty="0" err="1"/>
              <a:t>number</a:t>
            </a:r>
            <a:r>
              <a:rPr lang="tr-TR" sz="2400" dirty="0"/>
              <a:t>(</a:t>
            </a:r>
            <a:r>
              <a:rPr lang="tr-TR" sz="2400" dirty="0" err="1"/>
              <a:t>issue</a:t>
            </a:r>
            <a:r>
              <a:rPr lang="tr-TR" sz="2400" dirty="0"/>
              <a:t> </a:t>
            </a:r>
            <a:r>
              <a:rPr lang="tr-TR" sz="2400" dirty="0" smtClean="0"/>
              <a:t>	</a:t>
            </a:r>
            <a:r>
              <a:rPr lang="tr-TR" sz="2400" dirty="0" err="1" smtClean="0"/>
              <a:t>number</a:t>
            </a:r>
            <a:r>
              <a:rPr lang="tr-TR" sz="2400" dirty="0"/>
              <a:t>), </a:t>
            </a:r>
            <a:r>
              <a:rPr lang="tr-TR" sz="2400" dirty="0" err="1" smtClean="0"/>
              <a:t>pages</a:t>
            </a:r>
            <a:r>
              <a:rPr lang="tr-TR" sz="2400" dirty="0" smtClean="0"/>
              <a:t>. http</a:t>
            </a:r>
            <a:r>
              <a:rPr lang="tr-TR" sz="2400" dirty="0"/>
              <a:t>://dx.doi.org/xx.xxx/yyyyy </a:t>
            </a:r>
            <a:endParaRPr lang="tr-TR" sz="2400" dirty="0" smtClean="0"/>
          </a:p>
          <a:p>
            <a:pPr>
              <a:buNone/>
            </a:pPr>
            <a:endParaRPr lang="tr-TR" sz="2400" dirty="0"/>
          </a:p>
          <a:p>
            <a:pPr>
              <a:buNone/>
            </a:pPr>
            <a:r>
              <a:rPr lang="tr-TR" sz="2400" dirty="0" err="1"/>
              <a:t>Scruton</a:t>
            </a:r>
            <a:r>
              <a:rPr lang="tr-TR" sz="2400" dirty="0"/>
              <a:t>, R. (1996).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eclipse</a:t>
            </a:r>
            <a:r>
              <a:rPr lang="tr-TR" sz="2400" dirty="0"/>
              <a:t> of </a:t>
            </a:r>
            <a:r>
              <a:rPr lang="tr-TR" sz="2400" dirty="0" err="1"/>
              <a:t>listening</a:t>
            </a:r>
            <a:r>
              <a:rPr lang="tr-TR" sz="2400" dirty="0"/>
              <a:t>. </a:t>
            </a:r>
            <a:r>
              <a:rPr lang="tr-TR" sz="2400" i="1" dirty="0" err="1"/>
              <a:t>The</a:t>
            </a:r>
            <a:r>
              <a:rPr lang="tr-TR" sz="2400" i="1" dirty="0"/>
              <a:t> New 	</a:t>
            </a:r>
            <a:r>
              <a:rPr lang="tr-TR" sz="2400" i="1" dirty="0" err="1"/>
              <a:t>Criterion</a:t>
            </a:r>
            <a:r>
              <a:rPr lang="tr-TR" sz="2400" i="1" dirty="0"/>
              <a:t>, 15</a:t>
            </a:r>
            <a:r>
              <a:rPr lang="tr-TR" sz="2400" dirty="0"/>
              <a:t>(3), 5-13</a:t>
            </a:r>
            <a:r>
              <a:rPr lang="tr-TR" sz="2400" dirty="0" smtClean="0"/>
              <a:t>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4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Books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b="1" dirty="0">
                <a:solidFill>
                  <a:srgbClr val="0070C0"/>
                </a:solidFill>
              </a:rPr>
              <a:t>Basic Format for </a:t>
            </a:r>
            <a:r>
              <a:rPr lang="tr-TR" sz="2400" b="1" dirty="0" err="1">
                <a:solidFill>
                  <a:srgbClr val="0070C0"/>
                </a:solidFill>
              </a:rPr>
              <a:t>Books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tr-TR" sz="2400" dirty="0" smtClean="0"/>
              <a:t>Author</a:t>
            </a:r>
            <a:r>
              <a:rPr lang="tr-TR" sz="2400" dirty="0"/>
              <a:t>, A. A. (</a:t>
            </a:r>
            <a:r>
              <a:rPr lang="tr-TR" sz="2400" dirty="0" err="1"/>
              <a:t>Year</a:t>
            </a:r>
            <a:r>
              <a:rPr lang="tr-TR" sz="2400" dirty="0"/>
              <a:t> of </a:t>
            </a:r>
            <a:r>
              <a:rPr lang="tr-TR" sz="2400" dirty="0" err="1"/>
              <a:t>publication</a:t>
            </a:r>
            <a:r>
              <a:rPr lang="tr-TR" sz="2400" dirty="0"/>
              <a:t>). </a:t>
            </a:r>
            <a:r>
              <a:rPr lang="tr-TR" sz="2400" i="1" dirty="0" err="1"/>
              <a:t>Title</a:t>
            </a:r>
            <a:r>
              <a:rPr lang="tr-TR" sz="2400" i="1" dirty="0"/>
              <a:t> of </a:t>
            </a:r>
            <a:r>
              <a:rPr lang="tr-TR" sz="2400" i="1" dirty="0" err="1"/>
              <a:t>work</a:t>
            </a:r>
            <a:r>
              <a:rPr lang="tr-TR" sz="2400" i="1" dirty="0"/>
              <a:t>: </a:t>
            </a:r>
            <a:r>
              <a:rPr lang="tr-TR" sz="2400" i="1" dirty="0" err="1" smtClean="0"/>
              <a:t>Capital</a:t>
            </a:r>
            <a:r>
              <a:rPr lang="tr-TR" sz="2400" i="1" dirty="0"/>
              <a:t> </a:t>
            </a:r>
            <a:r>
              <a:rPr lang="tr-TR" sz="2400" i="1" dirty="0" smtClean="0"/>
              <a:t>	</a:t>
            </a:r>
            <a:r>
              <a:rPr lang="tr-TR" sz="2400" i="1" dirty="0" err="1" smtClean="0"/>
              <a:t>letter</a:t>
            </a:r>
            <a:r>
              <a:rPr lang="tr-TR" sz="2400" i="1" dirty="0" smtClean="0"/>
              <a:t> </a:t>
            </a:r>
            <a:r>
              <a:rPr lang="tr-TR" sz="2400" i="1" dirty="0" err="1"/>
              <a:t>also</a:t>
            </a:r>
            <a:r>
              <a:rPr lang="tr-TR" sz="2400" i="1" dirty="0"/>
              <a:t> for </a:t>
            </a:r>
            <a:r>
              <a:rPr lang="tr-TR" sz="2400" i="1" dirty="0" err="1"/>
              <a:t>subtitle</a:t>
            </a:r>
            <a:r>
              <a:rPr lang="tr-TR" sz="2400" dirty="0"/>
              <a:t>. </a:t>
            </a:r>
            <a:r>
              <a:rPr lang="tr-TR" sz="2400" dirty="0" err="1"/>
              <a:t>Location</a:t>
            </a:r>
            <a:r>
              <a:rPr lang="tr-TR" sz="2400" dirty="0"/>
              <a:t>: Publisher.</a:t>
            </a:r>
            <a:endParaRPr lang="en-US" sz="2400" dirty="0"/>
          </a:p>
          <a:p>
            <a:pPr>
              <a:buNone/>
            </a:pPr>
            <a:endParaRPr lang="tr-TR" sz="2400" b="1" dirty="0"/>
          </a:p>
          <a:p>
            <a:pPr>
              <a:buNone/>
            </a:pPr>
            <a:r>
              <a:rPr lang="tr-TR" sz="2400" b="1" dirty="0" err="1"/>
              <a:t>Note</a:t>
            </a:r>
            <a:r>
              <a:rPr lang="tr-TR" sz="2400" dirty="0"/>
              <a:t>: For "</a:t>
            </a:r>
            <a:r>
              <a:rPr lang="tr-TR" sz="2400" dirty="0" err="1"/>
              <a:t>Location</a:t>
            </a:r>
            <a:r>
              <a:rPr lang="tr-TR" sz="2400" dirty="0"/>
              <a:t>,"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should</a:t>
            </a:r>
            <a:r>
              <a:rPr lang="tr-TR" sz="2400" dirty="0"/>
              <a:t> </a:t>
            </a:r>
            <a:r>
              <a:rPr lang="tr-TR" sz="2400" dirty="0" err="1"/>
              <a:t>always</a:t>
            </a:r>
            <a:r>
              <a:rPr lang="tr-TR" sz="2400" dirty="0"/>
              <a:t> </a:t>
            </a:r>
            <a:r>
              <a:rPr lang="tr-TR" sz="2400" dirty="0" err="1"/>
              <a:t>list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city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state</a:t>
            </a:r>
            <a:r>
              <a:rPr lang="tr-TR" sz="2400" dirty="0"/>
              <a:t> </a:t>
            </a:r>
            <a:r>
              <a:rPr lang="tr-TR" sz="2400" dirty="0" err="1"/>
              <a:t>using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two</a:t>
            </a:r>
            <a:r>
              <a:rPr lang="tr-TR" sz="2400" dirty="0"/>
              <a:t> </a:t>
            </a:r>
            <a:r>
              <a:rPr lang="tr-TR" sz="2400" dirty="0" err="1"/>
              <a:t>letter</a:t>
            </a:r>
            <a:r>
              <a:rPr lang="tr-TR" sz="2400" dirty="0"/>
              <a:t> postal </a:t>
            </a:r>
            <a:r>
              <a:rPr lang="tr-TR" sz="2400" dirty="0" err="1"/>
              <a:t>abbreviation</a:t>
            </a:r>
            <a:r>
              <a:rPr lang="tr-TR" sz="2400" dirty="0"/>
              <a:t> </a:t>
            </a:r>
            <a:r>
              <a:rPr lang="tr-TR" sz="2400" dirty="0" err="1"/>
              <a:t>without</a:t>
            </a:r>
            <a:r>
              <a:rPr lang="tr-TR" sz="2400" dirty="0"/>
              <a:t> </a:t>
            </a:r>
            <a:r>
              <a:rPr lang="tr-TR" sz="2400" dirty="0" err="1"/>
              <a:t>periods</a:t>
            </a:r>
            <a:r>
              <a:rPr lang="tr-TR" sz="2400" dirty="0"/>
              <a:t> (New York, NY).</a:t>
            </a:r>
            <a:endParaRPr lang="en-US" sz="2400" dirty="0"/>
          </a:p>
          <a:p>
            <a:pPr>
              <a:buNone/>
            </a:pPr>
            <a:r>
              <a:rPr lang="tr-TR" sz="2400" dirty="0" err="1" smtClean="0"/>
              <a:t>Calfee</a:t>
            </a:r>
            <a:r>
              <a:rPr lang="tr-TR" sz="2400" dirty="0"/>
              <a:t>, R. C., &amp; Valencia, R. R. (1991). </a:t>
            </a:r>
            <a:r>
              <a:rPr lang="tr-TR" sz="2400" i="1" dirty="0"/>
              <a:t>APA </a:t>
            </a:r>
            <a:r>
              <a:rPr lang="tr-TR" sz="2400" i="1" dirty="0" err="1"/>
              <a:t>guide</a:t>
            </a:r>
            <a:r>
              <a:rPr lang="tr-TR" sz="2400" i="1" dirty="0"/>
              <a:t> </a:t>
            </a:r>
            <a:r>
              <a:rPr lang="tr-TR" sz="2400" i="1" dirty="0" err="1"/>
              <a:t>to</a:t>
            </a:r>
            <a:r>
              <a:rPr lang="tr-TR" sz="2400" i="1" dirty="0"/>
              <a:t> 		</a:t>
            </a:r>
            <a:r>
              <a:rPr lang="tr-TR" sz="2400" i="1" dirty="0" err="1"/>
              <a:t>preparing</a:t>
            </a:r>
            <a:r>
              <a:rPr lang="tr-TR" sz="2400" i="1" dirty="0"/>
              <a:t> </a:t>
            </a:r>
            <a:r>
              <a:rPr lang="tr-TR" sz="2400" i="1" dirty="0" err="1"/>
              <a:t>manuscripts</a:t>
            </a:r>
            <a:r>
              <a:rPr lang="tr-TR" sz="2400" i="1" dirty="0"/>
              <a:t> for </a:t>
            </a:r>
            <a:r>
              <a:rPr lang="tr-TR" sz="2400" i="1" dirty="0" err="1"/>
              <a:t>journal</a:t>
            </a:r>
            <a:r>
              <a:rPr lang="tr-TR" sz="2400" i="1" dirty="0"/>
              <a:t> </a:t>
            </a:r>
            <a:r>
              <a:rPr lang="tr-TR" sz="2400" i="1" dirty="0" err="1" smtClean="0"/>
              <a:t>publication</a:t>
            </a:r>
            <a:r>
              <a:rPr lang="tr-TR" sz="2400" dirty="0" smtClean="0"/>
              <a:t>. 	Washington</a:t>
            </a:r>
            <a:r>
              <a:rPr lang="tr-TR" sz="2400" dirty="0"/>
              <a:t>, DC: </a:t>
            </a:r>
            <a:r>
              <a:rPr lang="tr-TR" sz="2400" dirty="0" err="1"/>
              <a:t>American</a:t>
            </a:r>
            <a:r>
              <a:rPr lang="tr-TR" sz="2400" dirty="0"/>
              <a:t> </a:t>
            </a:r>
            <a:r>
              <a:rPr lang="tr-TR" sz="2400" dirty="0" err="1" smtClean="0"/>
              <a:t>Psychological</a:t>
            </a:r>
            <a:r>
              <a:rPr lang="tr-TR" sz="2400" dirty="0" smtClean="0"/>
              <a:t> 	</a:t>
            </a:r>
            <a:r>
              <a:rPr lang="tr-TR" sz="2400" dirty="0" err="1" smtClean="0"/>
              <a:t>Association</a:t>
            </a:r>
            <a:r>
              <a:rPr lang="tr-TR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36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Books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Article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or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Chapter</a:t>
            </a:r>
            <a:r>
              <a:rPr lang="tr-TR" sz="2400" b="1" dirty="0">
                <a:solidFill>
                  <a:srgbClr val="0070C0"/>
                </a:solidFill>
              </a:rPr>
              <a:t> in an </a:t>
            </a:r>
            <a:r>
              <a:rPr lang="tr-TR" sz="2400" b="1" dirty="0" err="1">
                <a:solidFill>
                  <a:srgbClr val="0070C0"/>
                </a:solidFill>
              </a:rPr>
              <a:t>Edited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Book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tr-TR" sz="2400" dirty="0"/>
              <a:t>	Author, A. A., &amp; Author, B. B. (</a:t>
            </a:r>
            <a:r>
              <a:rPr lang="tr-TR" sz="2400" dirty="0" err="1"/>
              <a:t>Year</a:t>
            </a:r>
            <a:r>
              <a:rPr lang="tr-TR" sz="2400" dirty="0"/>
              <a:t> of </a:t>
            </a:r>
            <a:r>
              <a:rPr lang="tr-TR" sz="2400" dirty="0" err="1"/>
              <a:t>publication</a:t>
            </a:r>
            <a:r>
              <a:rPr lang="tr-TR" sz="2400" dirty="0"/>
              <a:t>). </a:t>
            </a:r>
            <a:r>
              <a:rPr lang="tr-TR" sz="2400" dirty="0" err="1"/>
              <a:t>Title</a:t>
            </a:r>
            <a:r>
              <a:rPr lang="tr-TR" sz="2400" dirty="0"/>
              <a:t> </a:t>
            </a:r>
            <a:r>
              <a:rPr lang="tr-TR" sz="2400" dirty="0" smtClean="0"/>
              <a:t>	of </a:t>
            </a:r>
            <a:r>
              <a:rPr lang="tr-TR" sz="2400" dirty="0" err="1" smtClean="0"/>
              <a:t>chapter</a:t>
            </a:r>
            <a:r>
              <a:rPr lang="tr-TR" sz="2400" dirty="0"/>
              <a:t>. </a:t>
            </a:r>
            <a:r>
              <a:rPr lang="tr-TR" sz="2400" dirty="0" err="1"/>
              <a:t>In</a:t>
            </a:r>
            <a:r>
              <a:rPr lang="tr-TR" sz="2400" dirty="0"/>
              <a:t>  A. A. Editor &amp; B. B. Editor (</a:t>
            </a:r>
            <a:r>
              <a:rPr lang="tr-TR" sz="2400" dirty="0" err="1"/>
              <a:t>Eds</a:t>
            </a:r>
            <a:r>
              <a:rPr lang="tr-TR" sz="2400" dirty="0"/>
              <a:t>.), </a:t>
            </a:r>
            <a:r>
              <a:rPr lang="tr-TR" sz="2400" dirty="0" smtClean="0"/>
              <a:t>	</a:t>
            </a:r>
            <a:r>
              <a:rPr lang="tr-TR" sz="2400" i="1" dirty="0" err="1" smtClean="0"/>
              <a:t>Title</a:t>
            </a:r>
            <a:r>
              <a:rPr lang="tr-TR" sz="2400" i="1" dirty="0" smtClean="0"/>
              <a:t> </a:t>
            </a:r>
            <a:r>
              <a:rPr lang="tr-TR" sz="2400" i="1" dirty="0"/>
              <a:t>of </a:t>
            </a:r>
            <a:r>
              <a:rPr lang="tr-TR" sz="2400" i="1" dirty="0" err="1" smtClean="0"/>
              <a:t>book</a:t>
            </a:r>
            <a:r>
              <a:rPr lang="tr-TR" sz="2400" dirty="0" smtClean="0"/>
              <a:t> </a:t>
            </a:r>
            <a:r>
              <a:rPr lang="tr-TR" sz="2400" dirty="0"/>
              <a:t>(</a:t>
            </a:r>
            <a:r>
              <a:rPr lang="tr-TR" sz="2400" dirty="0" err="1"/>
              <a:t>pages</a:t>
            </a:r>
            <a:r>
              <a:rPr lang="tr-TR" sz="2400" dirty="0"/>
              <a:t> of </a:t>
            </a:r>
            <a:r>
              <a:rPr lang="tr-TR" sz="2400" dirty="0" err="1"/>
              <a:t>chapter</a:t>
            </a:r>
            <a:r>
              <a:rPr lang="tr-TR" sz="2400" dirty="0"/>
              <a:t>). </a:t>
            </a:r>
            <a:r>
              <a:rPr lang="tr-TR" sz="2400" dirty="0" err="1"/>
              <a:t>Location</a:t>
            </a:r>
            <a:r>
              <a:rPr lang="tr-TR" sz="2400" dirty="0"/>
              <a:t>: </a:t>
            </a:r>
            <a:r>
              <a:rPr lang="tr-TR" sz="2400" dirty="0" smtClean="0"/>
              <a:t>	Publisher.</a:t>
            </a:r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r>
              <a:rPr lang="tr-TR" sz="2400" dirty="0" err="1"/>
              <a:t>O'Neil</a:t>
            </a:r>
            <a:r>
              <a:rPr lang="tr-TR" sz="2400" dirty="0"/>
              <a:t>, J. M., &amp; </a:t>
            </a:r>
            <a:r>
              <a:rPr lang="tr-TR" sz="2400" dirty="0" err="1"/>
              <a:t>Egan</a:t>
            </a:r>
            <a:r>
              <a:rPr lang="tr-TR" sz="2400" dirty="0"/>
              <a:t>, J. (1992). </a:t>
            </a:r>
            <a:r>
              <a:rPr lang="tr-TR" sz="2400" dirty="0" err="1"/>
              <a:t>Men's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women's</a:t>
            </a:r>
            <a:r>
              <a:rPr lang="tr-TR" sz="2400" dirty="0"/>
              <a:t> </a:t>
            </a:r>
            <a:r>
              <a:rPr lang="tr-TR" sz="2400" dirty="0" smtClean="0"/>
              <a:t>	</a:t>
            </a:r>
            <a:r>
              <a:rPr lang="tr-TR" sz="2400" dirty="0" err="1" smtClean="0"/>
              <a:t>gender</a:t>
            </a:r>
            <a:r>
              <a:rPr lang="tr-TR" sz="2400" dirty="0" smtClean="0"/>
              <a:t> role </a:t>
            </a:r>
            <a:r>
              <a:rPr lang="tr-TR" sz="2400" dirty="0" err="1"/>
              <a:t>journeys</a:t>
            </a:r>
            <a:r>
              <a:rPr lang="tr-TR" sz="2400" dirty="0"/>
              <a:t>: A </a:t>
            </a:r>
            <a:r>
              <a:rPr lang="tr-TR" sz="2400" dirty="0" err="1"/>
              <a:t>metaphor</a:t>
            </a:r>
            <a:r>
              <a:rPr lang="tr-TR" sz="2400" dirty="0"/>
              <a:t> for </a:t>
            </a:r>
            <a:r>
              <a:rPr lang="tr-TR" sz="2400" dirty="0" err="1"/>
              <a:t>healing</a:t>
            </a:r>
            <a:r>
              <a:rPr lang="tr-TR" sz="2400" dirty="0"/>
              <a:t>, </a:t>
            </a:r>
            <a:r>
              <a:rPr lang="tr-TR" sz="2400" dirty="0" smtClean="0"/>
              <a:t>	</a:t>
            </a:r>
            <a:r>
              <a:rPr lang="tr-TR" sz="2400" dirty="0" err="1" smtClean="0"/>
              <a:t>transition</a:t>
            </a:r>
            <a:r>
              <a:rPr lang="tr-TR" sz="2400" dirty="0"/>
              <a:t>,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/>
              <a:t>transformation</a:t>
            </a:r>
            <a:r>
              <a:rPr lang="tr-TR" sz="2400" dirty="0"/>
              <a:t>. </a:t>
            </a:r>
            <a:r>
              <a:rPr lang="tr-TR" sz="2400" dirty="0" err="1" smtClean="0"/>
              <a:t>In</a:t>
            </a:r>
            <a:r>
              <a:rPr lang="tr-TR" sz="2400" dirty="0" smtClean="0"/>
              <a:t> </a:t>
            </a:r>
            <a:r>
              <a:rPr lang="tr-TR" sz="2400" dirty="0"/>
              <a:t>B. R. </a:t>
            </a:r>
            <a:r>
              <a:rPr lang="tr-TR" sz="2400" dirty="0" err="1"/>
              <a:t>Wainrib</a:t>
            </a:r>
            <a:r>
              <a:rPr lang="tr-TR" sz="2400" dirty="0"/>
              <a:t> </a:t>
            </a:r>
            <a:r>
              <a:rPr lang="tr-TR" sz="2400" dirty="0" smtClean="0"/>
              <a:t>	(</a:t>
            </a:r>
            <a:r>
              <a:rPr lang="tr-TR" sz="2400" dirty="0"/>
              <a:t>Ed.), </a:t>
            </a:r>
            <a:r>
              <a:rPr lang="tr-TR" sz="2400" i="1" dirty="0" err="1"/>
              <a:t>Gender</a:t>
            </a:r>
            <a:r>
              <a:rPr lang="tr-TR" sz="2400" i="1" dirty="0"/>
              <a:t> </a:t>
            </a:r>
            <a:r>
              <a:rPr lang="tr-TR" sz="2400" i="1" dirty="0" err="1" smtClean="0"/>
              <a:t>issues</a:t>
            </a:r>
            <a:r>
              <a:rPr lang="tr-TR" sz="2400" i="1" dirty="0" smtClean="0"/>
              <a:t> </a:t>
            </a:r>
            <a:r>
              <a:rPr lang="tr-TR" sz="2400" i="1" dirty="0" err="1"/>
              <a:t>across</a:t>
            </a:r>
            <a:r>
              <a:rPr lang="tr-TR" sz="2400" i="1" dirty="0"/>
              <a:t> </a:t>
            </a:r>
            <a:r>
              <a:rPr lang="tr-TR" sz="2400" i="1" dirty="0" err="1"/>
              <a:t>the</a:t>
            </a:r>
            <a:r>
              <a:rPr lang="tr-TR" sz="2400" i="1" dirty="0"/>
              <a:t> life </a:t>
            </a:r>
            <a:r>
              <a:rPr lang="tr-TR" sz="2400" i="1" dirty="0" err="1"/>
              <a:t>cycle</a:t>
            </a:r>
            <a:r>
              <a:rPr lang="tr-TR" sz="2400" dirty="0"/>
              <a:t> (</a:t>
            </a:r>
            <a:r>
              <a:rPr lang="tr-TR" sz="2400" dirty="0" err="1"/>
              <a:t>pp</a:t>
            </a:r>
            <a:r>
              <a:rPr lang="tr-TR" sz="2400" dirty="0"/>
              <a:t>. </a:t>
            </a:r>
            <a:r>
              <a:rPr lang="tr-TR" sz="2400" dirty="0" smtClean="0"/>
              <a:t>107-	123</a:t>
            </a:r>
            <a:r>
              <a:rPr lang="tr-TR" sz="2400" dirty="0"/>
              <a:t>). New York, NY: </a:t>
            </a:r>
            <a:r>
              <a:rPr lang="tr-TR" sz="2400" dirty="0" err="1" smtClean="0"/>
              <a:t>Springer</a:t>
            </a:r>
            <a:r>
              <a:rPr lang="tr-TR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89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Reference List: Electronic Sources (Web Publications)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Article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From</a:t>
            </a:r>
            <a:r>
              <a:rPr lang="tr-TR" sz="2400" b="1" dirty="0">
                <a:solidFill>
                  <a:srgbClr val="0070C0"/>
                </a:solidFill>
              </a:rPr>
              <a:t> an Online </a:t>
            </a:r>
            <a:r>
              <a:rPr lang="tr-TR" sz="2400" b="1" dirty="0" err="1">
                <a:solidFill>
                  <a:srgbClr val="0070C0"/>
                </a:solidFill>
              </a:rPr>
              <a:t>Periodical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tr-TR" sz="2400" dirty="0" smtClean="0"/>
              <a:t>Author</a:t>
            </a:r>
            <a:r>
              <a:rPr lang="tr-TR" sz="2400" dirty="0"/>
              <a:t>, A. A., &amp; Author, B. B. (</a:t>
            </a:r>
            <a:r>
              <a:rPr lang="tr-TR" sz="2400" dirty="0" err="1"/>
              <a:t>Date</a:t>
            </a:r>
            <a:r>
              <a:rPr lang="tr-TR" sz="2400" dirty="0"/>
              <a:t> of </a:t>
            </a:r>
            <a:r>
              <a:rPr lang="tr-TR" sz="2400" dirty="0" err="1"/>
              <a:t>publication</a:t>
            </a:r>
            <a:r>
              <a:rPr lang="tr-TR" sz="2400" dirty="0"/>
              <a:t>). </a:t>
            </a:r>
            <a:r>
              <a:rPr lang="tr-TR" sz="2400" dirty="0" err="1"/>
              <a:t>Title</a:t>
            </a:r>
            <a:r>
              <a:rPr lang="tr-TR" sz="2400" dirty="0"/>
              <a:t> </a:t>
            </a:r>
            <a:r>
              <a:rPr lang="tr-TR" sz="2400" dirty="0" smtClean="0"/>
              <a:t>	of </a:t>
            </a:r>
            <a:r>
              <a:rPr lang="tr-TR" sz="2400" dirty="0" err="1" smtClean="0"/>
              <a:t>article</a:t>
            </a:r>
            <a:r>
              <a:rPr lang="tr-TR" sz="2400" dirty="0" smtClean="0"/>
              <a:t>. </a:t>
            </a:r>
            <a:r>
              <a:rPr lang="tr-TR" sz="2400" i="1" dirty="0" err="1" smtClean="0"/>
              <a:t>Title</a:t>
            </a:r>
            <a:r>
              <a:rPr lang="tr-TR" sz="2400" i="1" dirty="0" smtClean="0"/>
              <a:t> </a:t>
            </a:r>
            <a:r>
              <a:rPr lang="tr-TR" sz="2400" i="1" dirty="0"/>
              <a:t>of Online </a:t>
            </a:r>
            <a:r>
              <a:rPr lang="tr-TR" sz="2400" i="1" dirty="0" err="1"/>
              <a:t>Periodical</a:t>
            </a:r>
            <a:r>
              <a:rPr lang="tr-TR" sz="2400" i="1" dirty="0"/>
              <a:t>, </a:t>
            </a:r>
            <a:r>
              <a:rPr lang="tr-TR" sz="2400" i="1" dirty="0" err="1"/>
              <a:t>volume</a:t>
            </a:r>
            <a:r>
              <a:rPr lang="tr-TR" sz="2400" i="1" dirty="0"/>
              <a:t> </a:t>
            </a:r>
            <a:r>
              <a:rPr lang="tr-TR" sz="2400" i="1" dirty="0" smtClean="0"/>
              <a:t>	</a:t>
            </a:r>
            <a:r>
              <a:rPr lang="tr-TR" sz="2400" i="1" dirty="0" err="1" smtClean="0"/>
              <a:t>number</a:t>
            </a:r>
            <a:r>
              <a:rPr lang="tr-TR" sz="2400" dirty="0" smtClean="0"/>
              <a:t>(</a:t>
            </a:r>
            <a:r>
              <a:rPr lang="tr-TR" sz="2400" dirty="0" err="1" smtClean="0"/>
              <a:t>issue</a:t>
            </a:r>
            <a:r>
              <a:rPr lang="tr-TR" sz="2400" dirty="0" smtClean="0"/>
              <a:t> </a:t>
            </a:r>
            <a:r>
              <a:rPr lang="tr-TR" sz="2400" dirty="0" err="1" smtClean="0"/>
              <a:t>number</a:t>
            </a:r>
            <a:r>
              <a:rPr lang="tr-TR" sz="2400" dirty="0" smtClean="0"/>
              <a:t> </a:t>
            </a:r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 smtClean="0"/>
              <a:t>available</a:t>
            </a:r>
            <a:r>
              <a:rPr lang="tr-TR" sz="2400" dirty="0"/>
              <a:t>). </a:t>
            </a:r>
            <a:r>
              <a:rPr lang="tr-TR" sz="2400" dirty="0" err="1"/>
              <a:t>Retrieved</a:t>
            </a:r>
            <a:r>
              <a:rPr lang="tr-TR" sz="2400" dirty="0"/>
              <a:t> </a:t>
            </a:r>
            <a:r>
              <a:rPr lang="tr-TR" sz="2400" dirty="0" smtClean="0"/>
              <a:t>	</a:t>
            </a:r>
            <a:r>
              <a:rPr lang="tr-TR" sz="2400" dirty="0" err="1" smtClean="0"/>
              <a:t>from</a:t>
            </a:r>
            <a:r>
              <a:rPr lang="tr-TR" sz="2400" dirty="0" smtClean="0"/>
              <a:t> http</a:t>
            </a:r>
            <a:r>
              <a:rPr lang="tr-TR" sz="2400" dirty="0"/>
              <a:t>://www.someaddress.com/full/url/</a:t>
            </a:r>
            <a:endParaRPr lang="en-US" sz="2400" dirty="0"/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Bernstein</a:t>
            </a:r>
            <a:r>
              <a:rPr lang="tr-TR" sz="2400" dirty="0"/>
              <a:t>, M. (2002). 10 </a:t>
            </a:r>
            <a:r>
              <a:rPr lang="tr-TR" sz="2400" dirty="0" err="1"/>
              <a:t>tips</a:t>
            </a:r>
            <a:r>
              <a:rPr lang="tr-TR" sz="2400" dirty="0"/>
              <a:t> on </a:t>
            </a:r>
            <a:r>
              <a:rPr lang="tr-TR" sz="2400" dirty="0" err="1"/>
              <a:t>writing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living</a:t>
            </a:r>
            <a:r>
              <a:rPr lang="tr-TR" sz="2400" dirty="0"/>
              <a:t> Web. </a:t>
            </a:r>
            <a:r>
              <a:rPr lang="tr-TR" sz="2400" dirty="0" smtClean="0"/>
              <a:t>	</a:t>
            </a:r>
            <a:r>
              <a:rPr lang="tr-TR" sz="2400" i="1" dirty="0" smtClean="0"/>
              <a:t>A </a:t>
            </a:r>
            <a:r>
              <a:rPr lang="tr-TR" sz="2400" i="1" dirty="0" err="1" smtClean="0"/>
              <a:t>List</a:t>
            </a:r>
            <a:r>
              <a:rPr lang="tr-TR" sz="2400" i="1" dirty="0" smtClean="0"/>
              <a:t> </a:t>
            </a:r>
            <a:r>
              <a:rPr lang="tr-TR" sz="2400" i="1" dirty="0"/>
              <a:t>Apart: </a:t>
            </a:r>
            <a:r>
              <a:rPr lang="tr-TR" sz="2400" i="1" dirty="0" smtClean="0"/>
              <a:t>	For </a:t>
            </a:r>
            <a:r>
              <a:rPr lang="tr-TR" sz="2400" i="1" dirty="0"/>
              <a:t>People </a:t>
            </a:r>
            <a:r>
              <a:rPr lang="tr-TR" sz="2400" i="1" dirty="0" err="1"/>
              <a:t>Who</a:t>
            </a:r>
            <a:r>
              <a:rPr lang="tr-TR" sz="2400" i="1" dirty="0"/>
              <a:t> </a:t>
            </a:r>
            <a:r>
              <a:rPr lang="tr-TR" sz="2400" i="1" dirty="0" err="1"/>
              <a:t>Make</a:t>
            </a:r>
            <a:r>
              <a:rPr lang="tr-TR" sz="2400" i="1" dirty="0"/>
              <a:t> </a:t>
            </a:r>
            <a:r>
              <a:rPr lang="tr-TR" sz="2400" i="1" dirty="0" err="1"/>
              <a:t>Websites</a:t>
            </a:r>
            <a:r>
              <a:rPr lang="tr-TR" sz="2400" i="1" dirty="0"/>
              <a:t>, </a:t>
            </a:r>
            <a:r>
              <a:rPr lang="tr-TR" sz="2400" i="1" dirty="0" smtClean="0"/>
              <a:t>	149</a:t>
            </a:r>
            <a:r>
              <a:rPr lang="tr-TR" sz="2400" dirty="0"/>
              <a:t>. </a:t>
            </a:r>
            <a:r>
              <a:rPr lang="tr-TR" sz="2400" dirty="0" err="1" smtClean="0"/>
              <a:t>Retrieved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	http</a:t>
            </a:r>
            <a:r>
              <a:rPr lang="tr-TR" sz="2400" dirty="0"/>
              <a:t>://www.alistapart.com/articles/writeliving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74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Reference List: Electronic Sources (Web Publications)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b="1" dirty="0" err="1">
                <a:solidFill>
                  <a:srgbClr val="0070C0"/>
                </a:solidFill>
              </a:rPr>
              <a:t>Article</a:t>
            </a:r>
            <a:r>
              <a:rPr lang="tr-TR" sz="2400" b="1" dirty="0">
                <a:solidFill>
                  <a:srgbClr val="0070C0"/>
                </a:solidFill>
              </a:rPr>
              <a:t> </a:t>
            </a:r>
            <a:r>
              <a:rPr lang="tr-TR" sz="2400" b="1" dirty="0" err="1">
                <a:solidFill>
                  <a:srgbClr val="0070C0"/>
                </a:solidFill>
              </a:rPr>
              <a:t>From</a:t>
            </a:r>
            <a:r>
              <a:rPr lang="tr-TR" sz="2400" b="1" dirty="0">
                <a:solidFill>
                  <a:srgbClr val="0070C0"/>
                </a:solidFill>
              </a:rPr>
              <a:t> a Database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tr-TR" sz="2400" dirty="0"/>
              <a:t>	Author, A. A., &amp; Author, B. B. (</a:t>
            </a:r>
            <a:r>
              <a:rPr lang="tr-TR" sz="2400" dirty="0" err="1"/>
              <a:t>Date</a:t>
            </a:r>
            <a:r>
              <a:rPr lang="tr-TR" sz="2400" dirty="0"/>
              <a:t> of </a:t>
            </a:r>
            <a:r>
              <a:rPr lang="tr-TR" sz="2400" dirty="0" err="1"/>
              <a:t>publication</a:t>
            </a:r>
            <a:r>
              <a:rPr lang="tr-TR" sz="2400" dirty="0"/>
              <a:t>). 	</a:t>
            </a:r>
            <a:r>
              <a:rPr lang="tr-TR" sz="2400" dirty="0" err="1"/>
              <a:t>Title</a:t>
            </a:r>
            <a:r>
              <a:rPr lang="tr-TR" sz="2400" dirty="0"/>
              <a:t> of </a:t>
            </a:r>
            <a:r>
              <a:rPr lang="tr-TR" sz="2400" dirty="0" err="1"/>
              <a:t>article</a:t>
            </a:r>
            <a:r>
              <a:rPr lang="tr-TR" sz="2400" dirty="0"/>
              <a:t>. </a:t>
            </a:r>
            <a:r>
              <a:rPr lang="tr-TR" sz="2400" i="1" dirty="0" err="1" smtClean="0"/>
              <a:t>Title</a:t>
            </a:r>
            <a:r>
              <a:rPr lang="tr-TR" sz="2400" i="1" dirty="0" smtClean="0"/>
              <a:t> </a:t>
            </a:r>
            <a:r>
              <a:rPr lang="tr-TR" sz="2400" i="1" dirty="0"/>
              <a:t>of </a:t>
            </a:r>
            <a:r>
              <a:rPr lang="tr-TR" sz="2400" i="1" dirty="0" err="1"/>
              <a:t>Journal</a:t>
            </a:r>
            <a:r>
              <a:rPr lang="tr-TR" sz="2400" i="1" dirty="0"/>
              <a:t>, </a:t>
            </a:r>
            <a:r>
              <a:rPr lang="tr-TR" sz="2400" i="1" dirty="0" err="1"/>
              <a:t>volume</a:t>
            </a:r>
            <a:r>
              <a:rPr lang="tr-TR" sz="2400" i="1" dirty="0"/>
              <a:t> </a:t>
            </a:r>
            <a:r>
              <a:rPr lang="tr-TR" sz="2400" i="1" dirty="0" err="1"/>
              <a:t>number</a:t>
            </a:r>
            <a:r>
              <a:rPr lang="tr-TR" sz="2400" i="1" dirty="0"/>
              <a:t>, 	</a:t>
            </a:r>
            <a:r>
              <a:rPr lang="tr-TR" sz="2400" dirty="0" err="1"/>
              <a:t>page</a:t>
            </a:r>
            <a:r>
              <a:rPr lang="tr-TR" sz="2400" dirty="0"/>
              <a:t> </a:t>
            </a:r>
            <a:r>
              <a:rPr lang="tr-TR" sz="2400" dirty="0" err="1"/>
              <a:t>range</a:t>
            </a:r>
            <a:r>
              <a:rPr lang="tr-TR" sz="2400" dirty="0"/>
              <a:t>. </a:t>
            </a:r>
            <a:r>
              <a:rPr lang="tr-TR" sz="2400" dirty="0" err="1"/>
              <a:t>Retrieved</a:t>
            </a:r>
            <a:r>
              <a:rPr lang="tr-TR" sz="2400" dirty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	http</a:t>
            </a:r>
            <a:r>
              <a:rPr lang="tr-TR" sz="2400" dirty="0"/>
              <a:t>://www.someaddress.com/full/url/</a:t>
            </a:r>
            <a:endParaRPr lang="en-US" sz="2400" dirty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Smyth</a:t>
            </a:r>
            <a:r>
              <a:rPr lang="tr-TR" sz="2400" dirty="0"/>
              <a:t>, A. M., </a:t>
            </a:r>
            <a:r>
              <a:rPr lang="tr-TR" sz="2400" dirty="0" err="1"/>
              <a:t>Parker</a:t>
            </a:r>
            <a:r>
              <a:rPr lang="tr-TR" sz="2400" dirty="0"/>
              <a:t>, A. L., &amp; </a:t>
            </a:r>
            <a:r>
              <a:rPr lang="tr-TR" sz="2400" dirty="0" err="1"/>
              <a:t>Pease</a:t>
            </a:r>
            <a:r>
              <a:rPr lang="tr-TR" sz="2400" dirty="0"/>
              <a:t>, D. L. (2002). A </a:t>
            </a:r>
            <a:r>
              <a:rPr lang="tr-TR" sz="2400" dirty="0" smtClean="0"/>
              <a:t>	</a:t>
            </a:r>
            <a:r>
              <a:rPr lang="tr-TR" sz="2400" dirty="0" err="1" smtClean="0"/>
              <a:t>study</a:t>
            </a:r>
            <a:r>
              <a:rPr lang="tr-TR" sz="2400" dirty="0" smtClean="0"/>
              <a:t> </a:t>
            </a:r>
            <a:r>
              <a:rPr lang="tr-TR" sz="2400" dirty="0"/>
              <a:t>of </a:t>
            </a:r>
            <a:r>
              <a:rPr lang="tr-TR" sz="2400" dirty="0" err="1" smtClean="0"/>
              <a:t>enjoyment</a:t>
            </a:r>
            <a:r>
              <a:rPr lang="tr-TR" sz="2400" dirty="0" smtClean="0"/>
              <a:t> </a:t>
            </a:r>
            <a:r>
              <a:rPr lang="tr-TR" sz="2400" dirty="0"/>
              <a:t>of </a:t>
            </a:r>
            <a:r>
              <a:rPr lang="tr-TR" sz="2400" dirty="0" err="1"/>
              <a:t>peas</a:t>
            </a:r>
            <a:r>
              <a:rPr lang="tr-TR" sz="2400" dirty="0"/>
              <a:t>. </a:t>
            </a:r>
            <a:r>
              <a:rPr lang="tr-TR" sz="2400" i="1" dirty="0" err="1"/>
              <a:t>Journal</a:t>
            </a:r>
            <a:r>
              <a:rPr lang="tr-TR" sz="2400" i="1" dirty="0"/>
              <a:t> of </a:t>
            </a:r>
            <a:r>
              <a:rPr lang="tr-TR" sz="2400" i="1" dirty="0" err="1"/>
              <a:t>Abnormal</a:t>
            </a:r>
            <a:r>
              <a:rPr lang="tr-TR" sz="2400" i="1" dirty="0"/>
              <a:t> </a:t>
            </a:r>
            <a:r>
              <a:rPr lang="tr-TR" sz="2400" i="1" dirty="0" smtClean="0"/>
              <a:t>	</a:t>
            </a:r>
            <a:r>
              <a:rPr lang="tr-TR" sz="2400" i="1" dirty="0" err="1" smtClean="0"/>
              <a:t>Eating</a:t>
            </a:r>
            <a:r>
              <a:rPr lang="tr-TR" sz="2400" i="1" dirty="0"/>
              <a:t>, 8</a:t>
            </a:r>
            <a:r>
              <a:rPr lang="tr-TR" sz="2400" dirty="0"/>
              <a:t>(3), </a:t>
            </a:r>
            <a:r>
              <a:rPr lang="tr-TR" sz="2400" dirty="0" smtClean="0"/>
              <a:t>120-125</a:t>
            </a:r>
            <a:r>
              <a:rPr lang="tr-TR" sz="2400" dirty="0"/>
              <a:t>. </a:t>
            </a:r>
            <a:r>
              <a:rPr lang="tr-TR" sz="2400" dirty="0" err="1"/>
              <a:t>Retrieved</a:t>
            </a:r>
            <a:r>
              <a:rPr lang="tr-TR" sz="2400" dirty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	http</a:t>
            </a:r>
            <a:r>
              <a:rPr lang="tr-TR" sz="2400" dirty="0"/>
              <a:t>://www.articlehomepage.com/full/url/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042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Electronic Books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De </a:t>
            </a:r>
            <a:r>
              <a:rPr lang="tr-TR" dirty="0" err="1"/>
              <a:t>Huff</a:t>
            </a:r>
            <a:r>
              <a:rPr lang="tr-TR" dirty="0"/>
              <a:t>, E. W. (</a:t>
            </a:r>
            <a:r>
              <a:rPr lang="tr-TR" dirty="0" err="1"/>
              <a:t>n.d</a:t>
            </a:r>
            <a:r>
              <a:rPr lang="tr-TR" dirty="0"/>
              <a:t>.). </a:t>
            </a:r>
            <a:r>
              <a:rPr lang="tr-TR" i="1" dirty="0" err="1"/>
              <a:t>Taytay’s</a:t>
            </a:r>
            <a:r>
              <a:rPr lang="tr-TR" i="1" dirty="0"/>
              <a:t> </a:t>
            </a:r>
            <a:r>
              <a:rPr lang="tr-TR" i="1" dirty="0" err="1"/>
              <a:t>tales</a:t>
            </a:r>
            <a:r>
              <a:rPr lang="tr-TR" i="1" dirty="0"/>
              <a:t>: </a:t>
            </a:r>
            <a:r>
              <a:rPr lang="tr-TR" i="1" dirty="0" err="1"/>
              <a:t>Traditional</a:t>
            </a:r>
            <a:r>
              <a:rPr lang="tr-TR" i="1" dirty="0"/>
              <a:t> </a:t>
            </a:r>
            <a:r>
              <a:rPr lang="tr-TR" i="1" dirty="0" err="1"/>
              <a:t>Pueblo</a:t>
            </a:r>
            <a:r>
              <a:rPr lang="tr-TR" i="1" dirty="0"/>
              <a:t>  </a:t>
            </a:r>
            <a:r>
              <a:rPr lang="tr-TR" i="1" dirty="0" err="1" smtClean="0"/>
              <a:t>Indian</a:t>
            </a:r>
            <a:r>
              <a:rPr lang="tr-TR" i="1" dirty="0" smtClean="0"/>
              <a:t> </a:t>
            </a:r>
            <a:r>
              <a:rPr lang="tr-TR" i="1" dirty="0" err="1"/>
              <a:t>tales</a:t>
            </a:r>
            <a:r>
              <a:rPr lang="tr-TR" dirty="0"/>
              <a:t>. </a:t>
            </a:r>
            <a:r>
              <a:rPr lang="tr-TR" dirty="0" smtClean="0"/>
              <a:t>	</a:t>
            </a:r>
            <a:r>
              <a:rPr lang="tr-TR" dirty="0" err="1" smtClean="0"/>
              <a:t>Retrieved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	http</a:t>
            </a:r>
            <a:r>
              <a:rPr lang="tr-TR" dirty="0"/>
              <a:t>://digital.library.upenn.edu/women/dehuff/ty	tay/taytay.html </a:t>
            </a:r>
          </a:p>
          <a:p>
            <a:pPr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Davis</a:t>
            </a:r>
            <a:r>
              <a:rPr lang="tr-TR" dirty="0"/>
              <a:t>, J. (</a:t>
            </a:r>
            <a:r>
              <a:rPr lang="tr-TR" dirty="0" err="1"/>
              <a:t>n.d</a:t>
            </a:r>
            <a:r>
              <a:rPr lang="tr-TR" dirty="0"/>
              <a:t>.). </a:t>
            </a:r>
            <a:r>
              <a:rPr lang="tr-TR" i="1" dirty="0" err="1"/>
              <a:t>Familiar</a:t>
            </a:r>
            <a:r>
              <a:rPr lang="tr-TR" i="1" dirty="0"/>
              <a:t> </a:t>
            </a:r>
            <a:r>
              <a:rPr lang="tr-TR" i="1" dirty="0" err="1"/>
              <a:t>birdsongs</a:t>
            </a:r>
            <a:r>
              <a:rPr lang="tr-TR" i="1" dirty="0"/>
              <a:t> of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Northwest</a:t>
            </a:r>
            <a:r>
              <a:rPr lang="tr-TR" dirty="0"/>
              <a:t>. </a:t>
            </a:r>
            <a:r>
              <a:rPr lang="tr-TR" dirty="0" err="1"/>
              <a:t>Available</a:t>
            </a:r>
            <a:r>
              <a:rPr lang="tr-TR" dirty="0"/>
              <a:t> 	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smtClean="0"/>
              <a:t>http</a:t>
            </a:r>
            <a:r>
              <a:rPr lang="tr-TR" dirty="0"/>
              <a:t>://www.powells.com/cgi-	bin/</a:t>
            </a:r>
            <a:r>
              <a:rPr lang="tr-TR" dirty="0" err="1"/>
              <a:t>biblio</a:t>
            </a:r>
            <a:r>
              <a:rPr lang="tr-TR" dirty="0"/>
              <a:t>? </a:t>
            </a:r>
            <a:r>
              <a:rPr lang="tr-TR" dirty="0" err="1"/>
              <a:t>inkey</a:t>
            </a:r>
            <a:r>
              <a:rPr lang="tr-TR" dirty="0"/>
              <a:t>=1-	9780931686108-0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</a:rPr>
              <a:t>Theses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600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 smtClean="0">
                <a:solidFill>
                  <a:srgbClr val="0070C0"/>
                </a:solidFill>
              </a:rPr>
              <a:t>Doctoral</a:t>
            </a:r>
            <a:r>
              <a:rPr lang="tr-TR" sz="2400" b="1" dirty="0" smtClean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Dissertations</a:t>
            </a:r>
            <a:r>
              <a:rPr lang="tr-TR" sz="2400" b="1" dirty="0" smtClean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and</a:t>
            </a:r>
            <a:r>
              <a:rPr lang="tr-TR" sz="2400" b="1" dirty="0" smtClean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Master’s</a:t>
            </a:r>
            <a:r>
              <a:rPr lang="tr-TR" sz="2400" b="1" dirty="0" smtClean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Theses</a:t>
            </a:r>
            <a:r>
              <a:rPr lang="tr-TR" sz="2400" b="1" dirty="0" smtClean="0">
                <a:solidFill>
                  <a:srgbClr val="0070C0"/>
                </a:solidFill>
              </a:rPr>
              <a:t> </a:t>
            </a:r>
            <a:r>
              <a:rPr lang="tr-TR" sz="2400" b="1" dirty="0" err="1" smtClean="0">
                <a:solidFill>
                  <a:srgbClr val="0070C0"/>
                </a:solidFill>
              </a:rPr>
              <a:t>from</a:t>
            </a:r>
            <a:r>
              <a:rPr lang="tr-TR" sz="2400" b="1" dirty="0" smtClean="0">
                <a:solidFill>
                  <a:srgbClr val="0070C0"/>
                </a:solidFill>
              </a:rPr>
              <a:t> a </a:t>
            </a:r>
            <a:r>
              <a:rPr lang="tr-TR" sz="2400" b="1" dirty="0" err="1" smtClean="0">
                <a:solidFill>
                  <a:srgbClr val="0070C0"/>
                </a:solidFill>
              </a:rPr>
              <a:t>database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r-TR" sz="2400" dirty="0"/>
              <a:t>Author, A. A</a:t>
            </a:r>
            <a:r>
              <a:rPr lang="tr-TR" sz="2400" dirty="0" smtClean="0"/>
              <a:t>.(</a:t>
            </a:r>
            <a:r>
              <a:rPr lang="tr-TR" sz="2400" dirty="0" err="1"/>
              <a:t>Date</a:t>
            </a:r>
            <a:r>
              <a:rPr lang="tr-TR" sz="2400" dirty="0"/>
              <a:t> of </a:t>
            </a:r>
            <a:r>
              <a:rPr lang="tr-TR" sz="2400" dirty="0" err="1"/>
              <a:t>publication</a:t>
            </a:r>
            <a:r>
              <a:rPr lang="tr-TR" sz="2400" dirty="0"/>
              <a:t>). </a:t>
            </a:r>
            <a:r>
              <a:rPr lang="tr-TR" sz="2400" i="1" dirty="0" err="1" smtClean="0"/>
              <a:t>Title</a:t>
            </a:r>
            <a:r>
              <a:rPr lang="tr-TR" sz="2400" i="1" dirty="0" smtClean="0"/>
              <a:t> of </a:t>
            </a:r>
            <a:r>
              <a:rPr lang="tr-TR" sz="2400" i="1" dirty="0" err="1" smtClean="0"/>
              <a:t>doctoral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dissertation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or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master’s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thesis</a:t>
            </a:r>
            <a:r>
              <a:rPr lang="tr-TR" sz="2400" i="1" dirty="0"/>
              <a:t> </a:t>
            </a:r>
            <a:r>
              <a:rPr lang="tr-TR" sz="2400" dirty="0" smtClean="0"/>
              <a:t>(</a:t>
            </a:r>
            <a:r>
              <a:rPr lang="tr-TR" sz="2400" dirty="0" err="1"/>
              <a:t>doctoral</a:t>
            </a:r>
            <a:r>
              <a:rPr lang="tr-TR" sz="2400" dirty="0"/>
              <a:t> </a:t>
            </a:r>
            <a:r>
              <a:rPr lang="tr-TR" sz="2400" dirty="0" err="1"/>
              <a:t>dissertation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master’s</a:t>
            </a:r>
            <a:r>
              <a:rPr lang="tr-TR" sz="2400" dirty="0"/>
              <a:t> </a:t>
            </a:r>
            <a:r>
              <a:rPr lang="tr-TR" sz="2400" dirty="0" err="1" smtClean="0"/>
              <a:t>thesis</a:t>
            </a:r>
            <a:r>
              <a:rPr lang="tr-TR" sz="2400" dirty="0" smtClean="0"/>
              <a:t>). </a:t>
            </a:r>
            <a:r>
              <a:rPr lang="tr-TR" sz="2400" dirty="0" err="1" smtClean="0"/>
              <a:t>Retrieved</a:t>
            </a:r>
            <a:r>
              <a:rPr lang="tr-TR" sz="2400" dirty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Name of </a:t>
            </a:r>
            <a:r>
              <a:rPr lang="tr-TR" sz="2400" dirty="0" err="1" smtClean="0"/>
              <a:t>database</a:t>
            </a:r>
            <a:r>
              <a:rPr lang="tr-TR" sz="2400" dirty="0" smtClean="0"/>
              <a:t>. (</a:t>
            </a:r>
            <a:r>
              <a:rPr lang="tr-TR" sz="2400" dirty="0" err="1" smtClean="0"/>
              <a:t>Accession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Order</a:t>
            </a:r>
            <a:r>
              <a:rPr lang="tr-TR" sz="2400" dirty="0" smtClean="0"/>
              <a:t> No.) </a:t>
            </a:r>
            <a:endParaRPr lang="en-US" sz="2400" dirty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Adams, R. J. (1973). </a:t>
            </a:r>
            <a:r>
              <a:rPr lang="tr-TR" sz="2400" dirty="0" err="1" smtClean="0"/>
              <a:t>Building</a:t>
            </a:r>
            <a:r>
              <a:rPr lang="tr-TR" sz="2400" dirty="0" smtClean="0"/>
              <a:t> a </a:t>
            </a:r>
            <a:r>
              <a:rPr lang="tr-TR" sz="2400" dirty="0" err="1" smtClean="0"/>
              <a:t>foundation</a:t>
            </a:r>
            <a:r>
              <a:rPr lang="tr-TR" sz="2400" dirty="0" smtClean="0"/>
              <a:t> for </a:t>
            </a:r>
            <a:r>
              <a:rPr lang="tr-TR" sz="2400" dirty="0" err="1" smtClean="0"/>
              <a:t>evaluation</a:t>
            </a:r>
            <a:r>
              <a:rPr lang="tr-TR" sz="2400" dirty="0" smtClean="0"/>
              <a:t> 	of </a:t>
            </a:r>
            <a:r>
              <a:rPr lang="tr-TR" sz="2400" dirty="0" err="1" smtClean="0"/>
              <a:t>instruction</a:t>
            </a:r>
            <a:r>
              <a:rPr lang="tr-TR" sz="2400" dirty="0" smtClean="0"/>
              <a:t> in </a:t>
            </a:r>
            <a:r>
              <a:rPr lang="tr-TR" sz="2400" dirty="0" err="1" smtClean="0"/>
              <a:t>higher</a:t>
            </a:r>
            <a:r>
              <a:rPr lang="tr-TR" sz="2400" dirty="0" smtClean="0"/>
              <a:t> </a:t>
            </a:r>
            <a:r>
              <a:rPr lang="tr-TR" sz="2400" dirty="0" err="1" smtClean="0"/>
              <a:t>education</a:t>
            </a:r>
            <a:r>
              <a:rPr lang="tr-TR" sz="2400" dirty="0"/>
              <a:t> </a:t>
            </a:r>
            <a:r>
              <a:rPr lang="tr-TR" sz="2400" dirty="0" smtClean="0"/>
              <a:t>(</a:t>
            </a:r>
            <a:r>
              <a:rPr lang="tr-TR" sz="2400" dirty="0" err="1" smtClean="0"/>
              <a:t>Doctoral</a:t>
            </a:r>
            <a:r>
              <a:rPr lang="tr-TR" sz="2400" dirty="0" smtClean="0"/>
              <a:t> 	</a:t>
            </a:r>
            <a:r>
              <a:rPr lang="tr-TR" sz="2400" dirty="0" err="1" smtClean="0"/>
              <a:t>dissertation</a:t>
            </a:r>
            <a:r>
              <a:rPr lang="tr-TR" sz="2400" dirty="0" smtClean="0"/>
              <a:t>). </a:t>
            </a:r>
            <a:r>
              <a:rPr lang="tr-TR" sz="2400" dirty="0" err="1" smtClean="0"/>
              <a:t>Retrieved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	http://www.ohiolink.edu/etd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98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</a:rPr>
              <a:t>Theses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 smtClean="0">
                <a:solidFill>
                  <a:srgbClr val="0070C0"/>
                </a:solidFill>
              </a:rPr>
              <a:t>Unpublished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Doctoral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Dissertations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and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Master’s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Theses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from</a:t>
            </a:r>
            <a:r>
              <a:rPr lang="tr-TR" b="1" dirty="0">
                <a:solidFill>
                  <a:srgbClr val="0070C0"/>
                </a:solidFill>
              </a:rPr>
              <a:t> a </a:t>
            </a:r>
            <a:r>
              <a:rPr lang="tr-TR" b="1" dirty="0" err="1">
                <a:solidFill>
                  <a:srgbClr val="0070C0"/>
                </a:solidFill>
              </a:rPr>
              <a:t>database</a:t>
            </a:r>
            <a:endParaRPr lang="tr-TR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tr-TR" dirty="0"/>
              <a:t>Author, A. A.(</a:t>
            </a:r>
            <a:r>
              <a:rPr lang="tr-TR" dirty="0" err="1"/>
              <a:t>Date</a:t>
            </a:r>
            <a:r>
              <a:rPr lang="tr-TR" dirty="0"/>
              <a:t> of </a:t>
            </a:r>
            <a:r>
              <a:rPr lang="tr-TR" dirty="0" err="1"/>
              <a:t>publication</a:t>
            </a:r>
            <a:r>
              <a:rPr lang="tr-TR" dirty="0"/>
              <a:t>). </a:t>
            </a:r>
            <a:r>
              <a:rPr lang="tr-TR" i="1" dirty="0" err="1"/>
              <a:t>Title</a:t>
            </a:r>
            <a:r>
              <a:rPr lang="tr-TR" i="1" dirty="0"/>
              <a:t> of </a:t>
            </a:r>
            <a:r>
              <a:rPr lang="tr-TR" i="1" dirty="0" err="1"/>
              <a:t>doctoral</a:t>
            </a:r>
            <a:r>
              <a:rPr lang="tr-TR" i="1" dirty="0"/>
              <a:t> </a:t>
            </a:r>
            <a:r>
              <a:rPr lang="tr-TR" i="1" dirty="0" err="1"/>
              <a:t>dissertation</a:t>
            </a:r>
            <a:r>
              <a:rPr lang="tr-TR" i="1" dirty="0"/>
              <a:t> </a:t>
            </a:r>
            <a:r>
              <a:rPr lang="tr-TR" i="1" dirty="0" err="1"/>
              <a:t>or</a:t>
            </a:r>
            <a:r>
              <a:rPr lang="tr-TR" i="1" dirty="0"/>
              <a:t> </a:t>
            </a:r>
            <a:r>
              <a:rPr lang="tr-TR" i="1" dirty="0" smtClean="0"/>
              <a:t>	</a:t>
            </a:r>
            <a:r>
              <a:rPr lang="tr-TR" i="1" dirty="0" err="1" smtClean="0"/>
              <a:t>master’s</a:t>
            </a:r>
            <a:r>
              <a:rPr lang="tr-TR" i="1" dirty="0" smtClean="0"/>
              <a:t> </a:t>
            </a:r>
            <a:r>
              <a:rPr lang="tr-TR" i="1" dirty="0" err="1"/>
              <a:t>thesis</a:t>
            </a:r>
            <a:r>
              <a:rPr lang="tr-TR" i="1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Unpublished</a:t>
            </a:r>
            <a:r>
              <a:rPr lang="tr-TR" dirty="0" smtClean="0"/>
              <a:t> </a:t>
            </a:r>
            <a:r>
              <a:rPr lang="tr-TR" dirty="0" err="1" smtClean="0"/>
              <a:t>doctoral</a:t>
            </a:r>
            <a:r>
              <a:rPr lang="tr-TR" dirty="0" smtClean="0"/>
              <a:t> </a:t>
            </a:r>
            <a:r>
              <a:rPr lang="tr-TR" dirty="0" err="1"/>
              <a:t>dissertation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smtClean="0"/>
              <a:t>	</a:t>
            </a:r>
            <a:r>
              <a:rPr lang="tr-TR" dirty="0" err="1" smtClean="0"/>
              <a:t>master’s</a:t>
            </a:r>
            <a:r>
              <a:rPr lang="tr-TR" dirty="0" smtClean="0"/>
              <a:t> </a:t>
            </a:r>
            <a:r>
              <a:rPr lang="tr-TR" dirty="0" err="1"/>
              <a:t>thesis</a:t>
            </a:r>
            <a:r>
              <a:rPr lang="tr-TR" dirty="0"/>
              <a:t>). </a:t>
            </a:r>
            <a:r>
              <a:rPr lang="tr-TR" dirty="0" smtClean="0"/>
              <a:t>Name of </a:t>
            </a:r>
            <a:r>
              <a:rPr lang="tr-TR" dirty="0" err="1" smtClean="0"/>
              <a:t>Instituiton</a:t>
            </a:r>
            <a:r>
              <a:rPr lang="tr-TR" dirty="0" smtClean="0"/>
              <a:t>, </a:t>
            </a:r>
            <a:r>
              <a:rPr lang="tr-TR" dirty="0" err="1" smtClean="0"/>
              <a:t>Location</a:t>
            </a:r>
            <a:r>
              <a:rPr lang="tr-TR" dirty="0" smtClean="0"/>
              <a:t>. </a:t>
            </a:r>
            <a:endParaRPr lang="en-US" dirty="0"/>
          </a:p>
          <a:p>
            <a:pPr>
              <a:buNone/>
            </a:pP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5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General APA </a:t>
            </a:r>
            <a:r>
              <a:rPr lang="tr-TR" b="1" dirty="0" err="1">
                <a:solidFill>
                  <a:srgbClr val="C00000"/>
                </a:solidFill>
              </a:rPr>
              <a:t>Guidelines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2800" b="1" dirty="0" err="1">
                <a:solidFill>
                  <a:srgbClr val="0070C0"/>
                </a:solidFill>
              </a:rPr>
              <a:t>Title</a:t>
            </a:r>
            <a:r>
              <a:rPr lang="tr-TR" sz="2800" b="1" dirty="0">
                <a:solidFill>
                  <a:srgbClr val="0070C0"/>
                </a:solidFill>
              </a:rPr>
              <a:t> </a:t>
            </a:r>
            <a:r>
              <a:rPr lang="tr-TR" sz="2800" b="1" dirty="0" err="1">
                <a:solidFill>
                  <a:srgbClr val="0070C0"/>
                </a:solidFill>
              </a:rPr>
              <a:t>Page</a:t>
            </a:r>
            <a:endParaRPr lang="tr-TR" sz="2800" b="1" dirty="0">
              <a:solidFill>
                <a:srgbClr val="0070C0"/>
              </a:solidFill>
            </a:endParaRPr>
          </a:p>
          <a:p>
            <a:pPr lvl="0"/>
            <a:r>
              <a:rPr lang="en-US" sz="2800" dirty="0" smtClean="0"/>
              <a:t>Include </a:t>
            </a:r>
            <a:r>
              <a:rPr lang="en-US" sz="2800" dirty="0"/>
              <a:t>a </a:t>
            </a:r>
            <a:r>
              <a:rPr lang="en-US" sz="2800" b="1" dirty="0"/>
              <a:t>page header</a:t>
            </a:r>
            <a:r>
              <a:rPr lang="en-US" sz="2800" dirty="0"/>
              <a:t>  (also known as the "</a:t>
            </a:r>
            <a:r>
              <a:rPr lang="en-US" sz="2800" b="1" dirty="0"/>
              <a:t>running head</a:t>
            </a:r>
            <a:r>
              <a:rPr lang="en-US" sz="2800" dirty="0"/>
              <a:t>") at the top of every page. </a:t>
            </a:r>
            <a:endParaRPr lang="tr-TR" sz="2800" dirty="0"/>
          </a:p>
          <a:p>
            <a:pPr lvl="0"/>
            <a:r>
              <a:rPr lang="en-US" sz="2800" dirty="0"/>
              <a:t>To create a </a:t>
            </a:r>
            <a:r>
              <a:rPr lang="en-US" sz="2800" b="1" dirty="0"/>
              <a:t>page header/running head</a:t>
            </a:r>
            <a:r>
              <a:rPr lang="en-US" sz="2800" dirty="0"/>
              <a:t>, insert page numbers flush right. Then type "TITLE OF YOUR PAPER" in the header flush left using all capital letters. </a:t>
            </a:r>
            <a:endParaRPr lang="tr-TR" sz="2800" dirty="0"/>
          </a:p>
          <a:p>
            <a:pPr lvl="0"/>
            <a:r>
              <a:rPr lang="en-US" sz="2800" dirty="0"/>
              <a:t>The </a:t>
            </a:r>
            <a:r>
              <a:rPr lang="en-US" sz="2800" b="1" dirty="0"/>
              <a:t>running head</a:t>
            </a:r>
            <a:r>
              <a:rPr lang="en-US" sz="2800" dirty="0"/>
              <a:t> is a shortened version of your paper's title and cannot exceed 50 characters including spacing and punctuation</a:t>
            </a:r>
            <a:r>
              <a:rPr lang="tr-TR" sz="2800" dirty="0" smtClean="0"/>
              <a:t>.</a:t>
            </a:r>
          </a:p>
          <a:p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title</a:t>
            </a:r>
            <a:r>
              <a:rPr lang="tr-TR" sz="2800" dirty="0"/>
              <a:t> </a:t>
            </a:r>
            <a:r>
              <a:rPr lang="tr-TR" sz="2800" dirty="0" err="1"/>
              <a:t>page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</a:t>
            </a:r>
            <a:r>
              <a:rPr lang="tr-TR" sz="2800" dirty="0" err="1"/>
              <a:t>contain</a:t>
            </a:r>
            <a:r>
              <a:rPr lang="tr-TR" sz="2800" dirty="0"/>
              <a:t> </a:t>
            </a:r>
          </a:p>
          <a:p>
            <a:pPr lvl="1"/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b="1" dirty="0" err="1"/>
              <a:t>title</a:t>
            </a:r>
            <a:r>
              <a:rPr lang="tr-TR" sz="2600" dirty="0"/>
              <a:t> of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paper</a:t>
            </a:r>
            <a:endParaRPr lang="tr-TR" sz="2600" dirty="0"/>
          </a:p>
          <a:p>
            <a:pPr lvl="1"/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b="1" dirty="0" err="1"/>
              <a:t>author's</a:t>
            </a:r>
            <a:r>
              <a:rPr lang="tr-TR" sz="2600" b="1" dirty="0"/>
              <a:t> name</a:t>
            </a:r>
            <a:endParaRPr lang="tr-TR" sz="2600" dirty="0"/>
          </a:p>
          <a:p>
            <a:pPr lvl="1"/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b="1" dirty="0" err="1"/>
              <a:t>institutional</a:t>
            </a:r>
            <a:r>
              <a:rPr lang="tr-TR" sz="2600" b="1" dirty="0"/>
              <a:t> </a:t>
            </a:r>
            <a:r>
              <a:rPr lang="tr-TR" sz="2600" b="1" dirty="0" err="1"/>
              <a:t>affiliation</a:t>
            </a:r>
            <a:r>
              <a:rPr lang="tr-TR" sz="2600" dirty="0"/>
              <a:t>. </a:t>
            </a:r>
            <a:endParaRPr lang="en-US" sz="2800" dirty="0"/>
          </a:p>
          <a:p>
            <a:endParaRPr lang="tr-TR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4659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</a:rPr>
              <a:t>Audiovisual</a:t>
            </a:r>
            <a:r>
              <a:rPr lang="tr-TR" b="1" dirty="0" smtClean="0">
                <a:solidFill>
                  <a:schemeClr val="tx1"/>
                </a:solidFill>
              </a:rPr>
              <a:t> Media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Producer, A. A. (Producer), &amp; </a:t>
            </a:r>
            <a:r>
              <a:rPr lang="tr-TR" dirty="0" err="1" smtClean="0"/>
              <a:t>Director</a:t>
            </a:r>
            <a:r>
              <a:rPr lang="tr-TR" dirty="0" smtClean="0"/>
              <a:t>, B. B. (</a:t>
            </a:r>
            <a:r>
              <a:rPr lang="tr-TR" dirty="0" err="1" smtClean="0"/>
              <a:t>Director</a:t>
            </a:r>
            <a:r>
              <a:rPr lang="tr-TR" dirty="0" smtClean="0"/>
              <a:t>). (</a:t>
            </a:r>
            <a:r>
              <a:rPr lang="tr-TR" dirty="0" err="1" smtClean="0"/>
              <a:t>Year</a:t>
            </a:r>
            <a:r>
              <a:rPr lang="tr-TR" dirty="0" smtClean="0"/>
              <a:t>). </a:t>
            </a:r>
            <a:r>
              <a:rPr lang="tr-TR" i="1" dirty="0" err="1" smtClean="0"/>
              <a:t>Title</a:t>
            </a:r>
            <a:r>
              <a:rPr lang="tr-TR" i="1" dirty="0" smtClean="0"/>
              <a:t> 	of </a:t>
            </a:r>
            <a:r>
              <a:rPr lang="tr-TR" i="1" dirty="0" err="1" smtClean="0"/>
              <a:t>motion</a:t>
            </a:r>
            <a:r>
              <a:rPr lang="tr-TR" i="1" dirty="0" smtClean="0"/>
              <a:t> </a:t>
            </a:r>
            <a:r>
              <a:rPr lang="tr-TR" i="1" dirty="0" err="1" smtClean="0"/>
              <a:t>picture</a:t>
            </a:r>
            <a:r>
              <a:rPr lang="tr-TR" dirty="0" smtClean="0"/>
              <a:t> [Motion Picture]. Country of </a:t>
            </a:r>
            <a:r>
              <a:rPr lang="tr-TR" dirty="0" err="1" smtClean="0"/>
              <a:t>origin</a:t>
            </a:r>
            <a:r>
              <a:rPr lang="tr-TR" dirty="0" smtClean="0"/>
              <a:t>: 	</a:t>
            </a:r>
            <a:r>
              <a:rPr lang="tr-TR" dirty="0" err="1" smtClean="0"/>
              <a:t>Studio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pPr marL="0" indent="0">
              <a:buNone/>
            </a:pPr>
            <a:r>
              <a:rPr lang="en-US" dirty="0"/>
              <a:t>Fink, M. (Producer). &amp; Armstrong, G. (Director). (1979). </a:t>
            </a:r>
            <a:r>
              <a:rPr lang="en-US" i="1" dirty="0"/>
              <a:t>My brilliant </a:t>
            </a:r>
            <a:r>
              <a:rPr lang="tr-TR" i="1" smtClean="0"/>
              <a:t>	</a:t>
            </a:r>
            <a:r>
              <a:rPr lang="en-US" i="1" smtClean="0"/>
              <a:t>career</a:t>
            </a:r>
            <a:r>
              <a:rPr lang="en-US" smtClean="0"/>
              <a:t> </a:t>
            </a:r>
            <a:r>
              <a:rPr lang="en-US" dirty="0"/>
              <a:t>[DVD]. Australia: ICON &amp; Majestic Films.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93292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EXERCISE</a:t>
            </a:r>
            <a:endParaRPr lang="en-US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Citing</a:t>
            </a:r>
            <a:r>
              <a:rPr lang="tr-TR" dirty="0" smtClean="0"/>
              <a:t> </a:t>
            </a:r>
            <a:r>
              <a:rPr lang="tr-TR" dirty="0" err="1" smtClean="0"/>
              <a:t>references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APA </a:t>
            </a:r>
            <a:r>
              <a:rPr lang="tr-TR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97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5383" t="12469" r="23873" b="4280"/>
          <a:stretch/>
        </p:blipFill>
        <p:spPr>
          <a:xfrm>
            <a:off x="1701800" y="121852"/>
            <a:ext cx="8267700" cy="65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31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5871" t="16516" r="23892" b="4899"/>
          <a:stretch/>
        </p:blipFill>
        <p:spPr>
          <a:xfrm>
            <a:off x="1955800" y="118118"/>
            <a:ext cx="8585200" cy="67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1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5938" t="16146" r="23816" b="4166"/>
          <a:stretch/>
        </p:blipFill>
        <p:spPr>
          <a:xfrm>
            <a:off x="2311400" y="90564"/>
            <a:ext cx="8369300" cy="6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54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20132" t="16146" r="15935" b="3473"/>
          <a:stretch/>
        </p:blipFill>
        <p:spPr>
          <a:xfrm>
            <a:off x="6010880" y="466217"/>
            <a:ext cx="6270020" cy="608850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27038" t="15972" r="24566" b="4018"/>
          <a:stretch/>
        </p:blipFill>
        <p:spPr>
          <a:xfrm>
            <a:off x="-549275" y="584027"/>
            <a:ext cx="6296932" cy="58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21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9936" t="21701" r="42973" b="3472"/>
          <a:stretch/>
        </p:blipFill>
        <p:spPr>
          <a:xfrm>
            <a:off x="252919" y="392359"/>
            <a:ext cx="5346572" cy="606413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14178" t="18056" r="36530" b="3646"/>
          <a:stretch/>
        </p:blipFill>
        <p:spPr>
          <a:xfrm>
            <a:off x="5447091" y="476468"/>
            <a:ext cx="6601860" cy="58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2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General APA </a:t>
            </a:r>
            <a:r>
              <a:rPr lang="tr-TR" b="1" dirty="0" err="1">
                <a:solidFill>
                  <a:srgbClr val="C00000"/>
                </a:solidFill>
              </a:rPr>
              <a:t>Guidelines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sz="2800" b="1" dirty="0" err="1">
                <a:solidFill>
                  <a:srgbClr val="0070C0"/>
                </a:solidFill>
              </a:rPr>
              <a:t>Title</a:t>
            </a:r>
            <a:r>
              <a:rPr lang="tr-TR" sz="2800" b="1" dirty="0">
                <a:solidFill>
                  <a:srgbClr val="0070C0"/>
                </a:solidFill>
              </a:rPr>
              <a:t> </a:t>
            </a:r>
            <a:r>
              <a:rPr lang="tr-TR" sz="2800" b="1" dirty="0" err="1">
                <a:solidFill>
                  <a:srgbClr val="0070C0"/>
                </a:solidFill>
              </a:rPr>
              <a:t>Page</a:t>
            </a:r>
            <a:endParaRPr lang="tr-TR" sz="2800" b="1" dirty="0">
              <a:solidFill>
                <a:srgbClr val="0070C0"/>
              </a:solidFill>
            </a:endParaRPr>
          </a:p>
          <a:p>
            <a:pPr lvl="0"/>
            <a:r>
              <a:rPr lang="tr-TR" sz="2800" dirty="0" err="1"/>
              <a:t>Type</a:t>
            </a:r>
            <a:r>
              <a:rPr lang="tr-TR" sz="2800" dirty="0"/>
              <a:t> </a:t>
            </a:r>
            <a:r>
              <a:rPr lang="tr-TR" sz="2800" dirty="0" err="1"/>
              <a:t>your</a:t>
            </a:r>
            <a:r>
              <a:rPr lang="tr-TR" sz="2800" dirty="0"/>
              <a:t> </a:t>
            </a:r>
            <a:r>
              <a:rPr lang="tr-TR" sz="2800" b="1" dirty="0" err="1"/>
              <a:t>title</a:t>
            </a:r>
            <a:r>
              <a:rPr lang="tr-TR" sz="2800" dirty="0"/>
              <a:t> in </a:t>
            </a:r>
            <a:r>
              <a:rPr lang="tr-TR" sz="2800" dirty="0" err="1"/>
              <a:t>upper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lowercase</a:t>
            </a:r>
            <a:r>
              <a:rPr lang="tr-TR" sz="2800" dirty="0"/>
              <a:t> </a:t>
            </a:r>
            <a:r>
              <a:rPr lang="tr-TR" sz="2800" dirty="0" err="1"/>
              <a:t>letters</a:t>
            </a:r>
            <a:r>
              <a:rPr lang="tr-TR" sz="2800" dirty="0"/>
              <a:t> </a:t>
            </a:r>
            <a:r>
              <a:rPr lang="tr-TR" sz="2800" dirty="0" err="1"/>
              <a:t>centered</a:t>
            </a:r>
            <a:r>
              <a:rPr lang="tr-TR" sz="2800" dirty="0"/>
              <a:t> in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upper</a:t>
            </a:r>
            <a:r>
              <a:rPr lang="tr-TR" sz="2800" dirty="0"/>
              <a:t> </a:t>
            </a:r>
            <a:r>
              <a:rPr lang="tr-TR" sz="2800" dirty="0" err="1"/>
              <a:t>half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page</a:t>
            </a:r>
            <a:r>
              <a:rPr lang="tr-TR" sz="2800" dirty="0"/>
              <a:t>. </a:t>
            </a:r>
            <a:endParaRPr lang="tr-TR" sz="2800" dirty="0" smtClean="0"/>
          </a:p>
          <a:p>
            <a:pPr lvl="0"/>
            <a:r>
              <a:rPr lang="tr-TR" sz="2800" dirty="0" err="1" smtClean="0"/>
              <a:t>no</a:t>
            </a:r>
            <a:r>
              <a:rPr lang="tr-TR" sz="2800" dirty="0" smtClean="0"/>
              <a:t> </a:t>
            </a:r>
            <a:r>
              <a:rPr lang="tr-TR" sz="2800" dirty="0" err="1"/>
              <a:t>more</a:t>
            </a:r>
            <a:r>
              <a:rPr lang="tr-TR" sz="2800" dirty="0"/>
              <a:t> </a:t>
            </a:r>
            <a:r>
              <a:rPr lang="tr-TR" sz="2800" dirty="0" err="1"/>
              <a:t>than</a:t>
            </a:r>
            <a:r>
              <a:rPr lang="tr-TR" sz="2800" dirty="0"/>
              <a:t> 12 </a:t>
            </a:r>
            <a:r>
              <a:rPr lang="tr-TR" sz="2800" dirty="0" err="1"/>
              <a:t>words</a:t>
            </a:r>
            <a:r>
              <a:rPr lang="tr-TR" sz="2800" dirty="0"/>
              <a:t> in </a:t>
            </a:r>
            <a:r>
              <a:rPr lang="tr-TR" sz="2800" dirty="0" err="1"/>
              <a:t>length</a:t>
            </a:r>
            <a:r>
              <a:rPr lang="tr-TR" sz="2800" dirty="0"/>
              <a:t> </a:t>
            </a:r>
            <a:endParaRPr lang="tr-TR" sz="2800" dirty="0" smtClean="0"/>
          </a:p>
          <a:p>
            <a:pPr lvl="0"/>
            <a:r>
              <a:rPr lang="tr-TR" sz="2800" dirty="0" err="1" smtClean="0"/>
              <a:t>may</a:t>
            </a:r>
            <a:r>
              <a:rPr lang="tr-TR" sz="2800" dirty="0" smtClean="0"/>
              <a:t> </a:t>
            </a:r>
            <a:r>
              <a:rPr lang="tr-TR" sz="2800" dirty="0" err="1"/>
              <a:t>take</a:t>
            </a:r>
            <a:r>
              <a:rPr lang="tr-TR" sz="2800" dirty="0"/>
              <a:t> </a:t>
            </a:r>
            <a:r>
              <a:rPr lang="tr-TR" sz="2800" dirty="0" err="1"/>
              <a:t>up</a:t>
            </a:r>
            <a:r>
              <a:rPr lang="tr-TR" sz="2800" dirty="0"/>
              <a:t> </a:t>
            </a:r>
            <a:r>
              <a:rPr lang="tr-TR" sz="2800" dirty="0" err="1"/>
              <a:t>one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two</a:t>
            </a:r>
            <a:r>
              <a:rPr lang="tr-TR" sz="2800" dirty="0"/>
              <a:t> </a:t>
            </a:r>
            <a:r>
              <a:rPr lang="tr-TR" sz="2800" dirty="0" err="1"/>
              <a:t>lines</a:t>
            </a:r>
            <a:r>
              <a:rPr lang="tr-TR" sz="2800" dirty="0" smtClean="0"/>
              <a:t>.</a:t>
            </a:r>
          </a:p>
          <a:p>
            <a:pPr lvl="0"/>
            <a:r>
              <a:rPr lang="tr-TR" sz="2800" dirty="0" err="1" smtClean="0"/>
              <a:t>Beneath</a:t>
            </a:r>
            <a:r>
              <a:rPr lang="tr-TR" sz="2800" dirty="0" smtClean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title</a:t>
            </a:r>
            <a:r>
              <a:rPr lang="tr-TR" sz="2800" dirty="0"/>
              <a:t>, </a:t>
            </a:r>
            <a:r>
              <a:rPr lang="tr-TR" sz="2800" dirty="0" err="1"/>
              <a:t>type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b="1" dirty="0" err="1"/>
              <a:t>author's</a:t>
            </a:r>
            <a:r>
              <a:rPr lang="tr-TR" sz="2800" b="1" dirty="0"/>
              <a:t> name</a:t>
            </a:r>
            <a:r>
              <a:rPr lang="tr-TR" sz="2800" dirty="0"/>
              <a:t>: </a:t>
            </a:r>
            <a:endParaRPr lang="tr-TR" sz="2800" dirty="0" smtClean="0"/>
          </a:p>
          <a:p>
            <a:pPr lvl="1"/>
            <a:r>
              <a:rPr lang="tr-TR" sz="2600" dirty="0" err="1" smtClean="0"/>
              <a:t>first</a:t>
            </a:r>
            <a:r>
              <a:rPr lang="tr-TR" sz="2600" dirty="0" smtClean="0"/>
              <a:t> </a:t>
            </a:r>
            <a:r>
              <a:rPr lang="tr-TR" sz="2600" dirty="0"/>
              <a:t>name, </a:t>
            </a:r>
            <a:r>
              <a:rPr lang="tr-TR" sz="2600" dirty="0" err="1"/>
              <a:t>middle</a:t>
            </a:r>
            <a:r>
              <a:rPr lang="tr-TR" sz="2600" dirty="0"/>
              <a:t> </a:t>
            </a:r>
            <a:r>
              <a:rPr lang="tr-TR" sz="2600" dirty="0" err="1"/>
              <a:t>initial</a:t>
            </a:r>
            <a:r>
              <a:rPr lang="tr-TR" sz="2600" dirty="0"/>
              <a:t>(s),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last</a:t>
            </a:r>
            <a:r>
              <a:rPr lang="tr-TR" sz="2600" dirty="0"/>
              <a:t> name. Do not </a:t>
            </a:r>
            <a:r>
              <a:rPr lang="tr-TR" sz="2600" dirty="0" err="1"/>
              <a:t>use</a:t>
            </a:r>
            <a:r>
              <a:rPr lang="tr-TR" sz="2600" dirty="0"/>
              <a:t> </a:t>
            </a:r>
            <a:r>
              <a:rPr lang="tr-TR" sz="2600" dirty="0" err="1"/>
              <a:t>titles</a:t>
            </a:r>
            <a:r>
              <a:rPr lang="tr-TR" sz="2600" dirty="0"/>
              <a:t> (Dr.) </a:t>
            </a:r>
            <a:r>
              <a:rPr lang="tr-TR" sz="2600" dirty="0" err="1"/>
              <a:t>or</a:t>
            </a:r>
            <a:r>
              <a:rPr lang="tr-TR" sz="2600" dirty="0"/>
              <a:t> </a:t>
            </a:r>
            <a:r>
              <a:rPr lang="tr-TR" sz="2600" dirty="0" err="1"/>
              <a:t>degrees</a:t>
            </a:r>
            <a:r>
              <a:rPr lang="tr-TR" sz="2600" dirty="0"/>
              <a:t> (</a:t>
            </a:r>
            <a:r>
              <a:rPr lang="tr-TR" sz="2600" dirty="0" err="1"/>
              <a:t>PhD</a:t>
            </a:r>
            <a:r>
              <a:rPr lang="tr-TR" sz="2600" dirty="0"/>
              <a:t>).</a:t>
            </a:r>
            <a:endParaRPr lang="en-US" sz="2600" dirty="0"/>
          </a:p>
          <a:p>
            <a:pPr lvl="0"/>
            <a:r>
              <a:rPr lang="tr-TR" sz="2800" dirty="0" err="1"/>
              <a:t>Beneath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author's</a:t>
            </a:r>
            <a:r>
              <a:rPr lang="tr-TR" sz="2800" dirty="0"/>
              <a:t> name, </a:t>
            </a:r>
            <a:r>
              <a:rPr lang="tr-TR" sz="2800" dirty="0" err="1"/>
              <a:t>type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b="1" dirty="0" err="1"/>
              <a:t>institutional</a:t>
            </a:r>
            <a:r>
              <a:rPr lang="tr-TR" sz="2800" b="1" dirty="0"/>
              <a:t> </a:t>
            </a:r>
            <a:r>
              <a:rPr lang="tr-TR" sz="2800" b="1" dirty="0" err="1"/>
              <a:t>affiliation</a:t>
            </a:r>
            <a:r>
              <a:rPr lang="tr-TR" sz="2800" dirty="0"/>
              <a:t>, </a:t>
            </a:r>
            <a:endParaRPr lang="tr-TR" sz="2800" dirty="0" smtClean="0"/>
          </a:p>
          <a:p>
            <a:pPr lvl="1"/>
            <a:r>
              <a:rPr lang="tr-TR" sz="2600" dirty="0" err="1" smtClean="0"/>
              <a:t>which</a:t>
            </a:r>
            <a:r>
              <a:rPr lang="tr-TR" sz="2600" dirty="0" smtClean="0"/>
              <a:t> </a:t>
            </a:r>
            <a:r>
              <a:rPr lang="tr-TR" sz="2600" dirty="0" err="1"/>
              <a:t>should</a:t>
            </a:r>
            <a:r>
              <a:rPr lang="tr-TR" sz="2600" dirty="0"/>
              <a:t> </a:t>
            </a:r>
            <a:r>
              <a:rPr lang="tr-TR" sz="2600" dirty="0" err="1"/>
              <a:t>indicate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location</a:t>
            </a:r>
            <a:r>
              <a:rPr lang="tr-TR" sz="2600" dirty="0"/>
              <a:t> </a:t>
            </a:r>
            <a:r>
              <a:rPr lang="tr-TR" sz="2600" dirty="0" err="1"/>
              <a:t>where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author</a:t>
            </a:r>
            <a:r>
              <a:rPr lang="tr-TR" sz="2600" dirty="0"/>
              <a:t>(s) </a:t>
            </a:r>
            <a:r>
              <a:rPr lang="tr-TR" sz="2600" dirty="0" err="1"/>
              <a:t>conducted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research</a:t>
            </a:r>
            <a:r>
              <a:rPr lang="tr-TR" sz="2600" dirty="0"/>
              <a:t>.</a:t>
            </a:r>
            <a:endParaRPr lang="en-US" sz="2600" dirty="0"/>
          </a:p>
          <a:p>
            <a:endParaRPr lang="tr-TR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494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General APA </a:t>
            </a:r>
            <a:r>
              <a:rPr lang="tr-TR" b="1" dirty="0" err="1">
                <a:solidFill>
                  <a:srgbClr val="C00000"/>
                </a:solidFill>
              </a:rPr>
              <a:t>Guidelines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5681" y="115211"/>
            <a:ext cx="5331419" cy="674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56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General APA </a:t>
            </a:r>
            <a:r>
              <a:rPr lang="tr-TR" b="1" dirty="0" err="1">
                <a:solidFill>
                  <a:srgbClr val="C00000"/>
                </a:solidFill>
              </a:rPr>
              <a:t>Guidelines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37159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tr-TR" sz="2600" b="1" dirty="0" err="1">
                <a:solidFill>
                  <a:srgbClr val="0070C0"/>
                </a:solidFill>
              </a:rPr>
              <a:t>Abstract</a:t>
            </a:r>
            <a:endParaRPr lang="tr-TR" sz="2600" b="1" dirty="0">
              <a:solidFill>
                <a:srgbClr val="0070C0"/>
              </a:solidFill>
            </a:endParaRPr>
          </a:p>
          <a:p>
            <a:r>
              <a:rPr lang="tr-TR" sz="2400" dirty="0" err="1" smtClean="0"/>
              <a:t>center</a:t>
            </a:r>
            <a:r>
              <a:rPr lang="tr-TR" sz="2400" dirty="0" smtClean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word</a:t>
            </a:r>
            <a:r>
              <a:rPr lang="tr-TR" sz="2400" dirty="0"/>
              <a:t> “</a:t>
            </a:r>
            <a:r>
              <a:rPr lang="tr-TR" sz="2400" dirty="0" err="1"/>
              <a:t>Abstract</a:t>
            </a:r>
            <a:r>
              <a:rPr lang="tr-TR" sz="2400" dirty="0"/>
              <a:t>” (</a:t>
            </a:r>
            <a:r>
              <a:rPr lang="tr-TR" sz="2400" dirty="0" err="1"/>
              <a:t>no</a:t>
            </a:r>
            <a:r>
              <a:rPr lang="tr-TR" sz="2400" dirty="0"/>
              <a:t> </a:t>
            </a:r>
            <a:r>
              <a:rPr lang="tr-TR" sz="2400" dirty="0" err="1"/>
              <a:t>bold</a:t>
            </a:r>
            <a:r>
              <a:rPr lang="tr-TR" sz="2400" dirty="0"/>
              <a:t>, </a:t>
            </a:r>
            <a:r>
              <a:rPr lang="tr-TR" sz="2400" dirty="0" err="1"/>
              <a:t>formatting</a:t>
            </a:r>
            <a:r>
              <a:rPr lang="tr-TR" sz="2400" dirty="0"/>
              <a:t>, </a:t>
            </a:r>
            <a:r>
              <a:rPr lang="tr-TR" sz="2400" dirty="0" err="1"/>
              <a:t>italics</a:t>
            </a:r>
            <a:r>
              <a:rPr lang="tr-TR" sz="2400" dirty="0"/>
              <a:t>, </a:t>
            </a:r>
            <a:r>
              <a:rPr lang="tr-TR" sz="2400" dirty="0" err="1"/>
              <a:t>underlining</a:t>
            </a:r>
            <a:r>
              <a:rPr lang="tr-TR" sz="2400" dirty="0"/>
              <a:t>,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quotation</a:t>
            </a:r>
            <a:r>
              <a:rPr lang="tr-TR" sz="2400" dirty="0"/>
              <a:t> </a:t>
            </a:r>
            <a:r>
              <a:rPr lang="tr-TR" sz="2400" dirty="0" err="1"/>
              <a:t>marks</a:t>
            </a:r>
            <a:r>
              <a:rPr lang="tr-TR" sz="2400" dirty="0"/>
              <a:t>).</a:t>
            </a:r>
            <a:endParaRPr lang="en-US" sz="2400" dirty="0"/>
          </a:p>
          <a:p>
            <a:r>
              <a:rPr lang="tr-TR" sz="2400" dirty="0" err="1"/>
              <a:t>Beginning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next</a:t>
            </a:r>
            <a:r>
              <a:rPr lang="tr-TR" sz="2400" dirty="0"/>
              <a:t> </a:t>
            </a:r>
            <a:r>
              <a:rPr lang="tr-TR" sz="2400" dirty="0" err="1"/>
              <a:t>line</a:t>
            </a:r>
            <a:r>
              <a:rPr lang="tr-TR" sz="2400" dirty="0"/>
              <a:t>, </a:t>
            </a:r>
            <a:r>
              <a:rPr lang="tr-TR" sz="2400" dirty="0" err="1"/>
              <a:t>write</a:t>
            </a:r>
            <a:r>
              <a:rPr lang="tr-TR" sz="2400" dirty="0"/>
              <a:t> a </a:t>
            </a:r>
            <a:r>
              <a:rPr lang="tr-TR" sz="2400" dirty="0" err="1"/>
              <a:t>concise</a:t>
            </a:r>
            <a:r>
              <a:rPr lang="tr-TR" sz="2400" dirty="0"/>
              <a:t> </a:t>
            </a:r>
            <a:r>
              <a:rPr lang="tr-TR" sz="2400" dirty="0" err="1"/>
              <a:t>summary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key</a:t>
            </a:r>
            <a:r>
              <a:rPr lang="tr-TR" sz="2400" dirty="0"/>
              <a:t> </a:t>
            </a:r>
            <a:r>
              <a:rPr lang="tr-TR" sz="2400" dirty="0" err="1"/>
              <a:t>points</a:t>
            </a:r>
            <a:r>
              <a:rPr lang="tr-TR" sz="2400" dirty="0"/>
              <a:t> of </a:t>
            </a:r>
            <a:r>
              <a:rPr lang="tr-TR" sz="2400" dirty="0" err="1"/>
              <a:t>your</a:t>
            </a:r>
            <a:r>
              <a:rPr lang="tr-TR" sz="2400" dirty="0"/>
              <a:t> </a:t>
            </a:r>
            <a:r>
              <a:rPr lang="tr-TR" sz="2400" dirty="0" err="1"/>
              <a:t>research</a:t>
            </a:r>
            <a:r>
              <a:rPr lang="tr-TR" sz="2400" dirty="0"/>
              <a:t>. </a:t>
            </a:r>
            <a:endParaRPr lang="en-US" sz="2400" dirty="0"/>
          </a:p>
          <a:p>
            <a:r>
              <a:rPr lang="tr-TR" sz="2400" dirty="0" err="1" smtClean="0"/>
              <a:t>should</a:t>
            </a:r>
            <a:r>
              <a:rPr lang="tr-TR" sz="2400" dirty="0" smtClean="0"/>
              <a:t> </a:t>
            </a:r>
            <a:r>
              <a:rPr lang="tr-TR" sz="2400" dirty="0" err="1"/>
              <a:t>contain</a:t>
            </a:r>
            <a:r>
              <a:rPr lang="tr-TR" sz="2400" dirty="0"/>
              <a:t> at </a:t>
            </a:r>
            <a:r>
              <a:rPr lang="tr-TR" sz="2400" dirty="0" err="1"/>
              <a:t>least</a:t>
            </a:r>
            <a:r>
              <a:rPr lang="tr-TR" sz="2400" dirty="0"/>
              <a:t> </a:t>
            </a:r>
            <a:endParaRPr lang="tr-TR" sz="2400" dirty="0" smtClean="0"/>
          </a:p>
          <a:p>
            <a:pPr lvl="1"/>
            <a:r>
              <a:rPr lang="tr-TR" sz="2000" dirty="0" err="1" smtClean="0"/>
              <a:t>your</a:t>
            </a:r>
            <a:r>
              <a:rPr lang="tr-TR" sz="2000" dirty="0" smtClean="0"/>
              <a:t> </a:t>
            </a:r>
            <a:r>
              <a:rPr lang="tr-TR" sz="2000" dirty="0" err="1"/>
              <a:t>research</a:t>
            </a:r>
            <a:r>
              <a:rPr lang="tr-TR" sz="2000" dirty="0"/>
              <a:t> </a:t>
            </a:r>
            <a:r>
              <a:rPr lang="tr-TR" sz="2000" dirty="0" err="1"/>
              <a:t>topic</a:t>
            </a:r>
            <a:r>
              <a:rPr lang="tr-TR" sz="2000" dirty="0"/>
              <a:t>, </a:t>
            </a:r>
            <a:endParaRPr lang="tr-TR" sz="2000" dirty="0" smtClean="0"/>
          </a:p>
          <a:p>
            <a:pPr lvl="1"/>
            <a:r>
              <a:rPr lang="tr-TR" sz="2000" dirty="0" err="1" smtClean="0"/>
              <a:t>research</a:t>
            </a:r>
            <a:r>
              <a:rPr lang="tr-TR" sz="2000" dirty="0" smtClean="0"/>
              <a:t> </a:t>
            </a:r>
            <a:r>
              <a:rPr lang="tr-TR" sz="2000" dirty="0" err="1"/>
              <a:t>questions</a:t>
            </a:r>
            <a:r>
              <a:rPr lang="tr-TR" sz="2000" dirty="0"/>
              <a:t>, </a:t>
            </a:r>
            <a:endParaRPr lang="tr-TR" sz="2000" dirty="0" smtClean="0"/>
          </a:p>
          <a:p>
            <a:pPr lvl="1"/>
            <a:r>
              <a:rPr lang="tr-TR" sz="2000" dirty="0" err="1" smtClean="0"/>
              <a:t>participants</a:t>
            </a:r>
            <a:r>
              <a:rPr lang="tr-TR" sz="2000" dirty="0"/>
              <a:t>, </a:t>
            </a:r>
            <a:r>
              <a:rPr lang="tr-TR" sz="2000" dirty="0" err="1"/>
              <a:t>methods</a:t>
            </a:r>
            <a:r>
              <a:rPr lang="tr-TR" sz="2000" dirty="0"/>
              <a:t>, </a:t>
            </a:r>
            <a:r>
              <a:rPr lang="tr-TR" sz="2000" dirty="0" err="1"/>
              <a:t>results</a:t>
            </a:r>
            <a:r>
              <a:rPr lang="tr-TR" sz="2000" dirty="0"/>
              <a:t>, data </a:t>
            </a:r>
            <a:r>
              <a:rPr lang="tr-TR" sz="2000" dirty="0" err="1"/>
              <a:t>analysis</a:t>
            </a:r>
            <a:r>
              <a:rPr lang="tr-TR" sz="2000" dirty="0"/>
              <a:t>,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conclusions</a:t>
            </a:r>
            <a:r>
              <a:rPr lang="tr-TR" sz="2000" dirty="0"/>
              <a:t>. </a:t>
            </a:r>
            <a:r>
              <a:rPr lang="tr-TR" sz="2000" dirty="0" smtClean="0"/>
              <a:t>Y</a:t>
            </a:r>
          </a:p>
          <a:p>
            <a:pPr lvl="1"/>
            <a:r>
              <a:rPr lang="tr-TR" sz="2000" dirty="0" err="1" smtClean="0"/>
              <a:t>may</a:t>
            </a:r>
            <a:r>
              <a:rPr lang="tr-TR" sz="2000" dirty="0" smtClean="0"/>
              <a:t> </a:t>
            </a:r>
            <a:r>
              <a:rPr lang="tr-TR" sz="2000" dirty="0" err="1"/>
              <a:t>also</a:t>
            </a:r>
            <a:r>
              <a:rPr lang="tr-TR" sz="2000" dirty="0"/>
              <a:t> </a:t>
            </a:r>
            <a:r>
              <a:rPr lang="tr-TR" sz="2000" dirty="0" err="1"/>
              <a:t>include</a:t>
            </a:r>
            <a:r>
              <a:rPr lang="tr-TR" sz="2000" dirty="0"/>
              <a:t> </a:t>
            </a:r>
            <a:r>
              <a:rPr lang="tr-TR" sz="2000" dirty="0" err="1"/>
              <a:t>possible</a:t>
            </a:r>
            <a:r>
              <a:rPr lang="tr-TR" sz="2000" dirty="0"/>
              <a:t> </a:t>
            </a:r>
            <a:r>
              <a:rPr lang="tr-TR" sz="2000" dirty="0" err="1"/>
              <a:t>implications</a:t>
            </a:r>
            <a:r>
              <a:rPr lang="tr-TR" sz="2000" dirty="0"/>
              <a:t> of </a:t>
            </a:r>
            <a:r>
              <a:rPr lang="tr-TR" sz="2000" dirty="0" err="1"/>
              <a:t>your</a:t>
            </a:r>
            <a:r>
              <a:rPr lang="tr-TR" sz="2000" dirty="0"/>
              <a:t> </a:t>
            </a:r>
            <a:r>
              <a:rPr lang="tr-TR" sz="2000" dirty="0" err="1"/>
              <a:t>research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future</a:t>
            </a:r>
            <a:r>
              <a:rPr lang="tr-TR" sz="2000" dirty="0"/>
              <a:t> </a:t>
            </a:r>
            <a:r>
              <a:rPr lang="tr-TR" sz="2000" dirty="0" err="1"/>
              <a:t>work</a:t>
            </a:r>
            <a:r>
              <a:rPr lang="tr-TR" sz="2000" dirty="0"/>
              <a:t> </a:t>
            </a:r>
            <a:r>
              <a:rPr lang="tr-TR" sz="2000" dirty="0" err="1"/>
              <a:t>you</a:t>
            </a:r>
            <a:r>
              <a:rPr lang="tr-TR" sz="2000" dirty="0"/>
              <a:t> </a:t>
            </a:r>
            <a:r>
              <a:rPr lang="tr-TR" sz="2000" dirty="0" err="1"/>
              <a:t>see</a:t>
            </a:r>
            <a:r>
              <a:rPr lang="tr-TR" sz="2000" dirty="0"/>
              <a:t> </a:t>
            </a:r>
            <a:r>
              <a:rPr lang="tr-TR" sz="2000" dirty="0" err="1"/>
              <a:t>connected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your</a:t>
            </a:r>
            <a:r>
              <a:rPr lang="tr-TR" sz="2000" dirty="0"/>
              <a:t> </a:t>
            </a:r>
            <a:r>
              <a:rPr lang="tr-TR" sz="2000" dirty="0" err="1"/>
              <a:t>findings</a:t>
            </a:r>
            <a:endParaRPr lang="en-US" sz="2000" dirty="0"/>
          </a:p>
          <a:p>
            <a:r>
              <a:rPr lang="tr-TR" sz="2400" dirty="0" err="1" smtClean="0"/>
              <a:t>should</a:t>
            </a:r>
            <a:r>
              <a:rPr lang="tr-TR" sz="2400" dirty="0" smtClean="0"/>
              <a:t> </a:t>
            </a:r>
            <a:r>
              <a:rPr lang="tr-TR" sz="2400" dirty="0"/>
              <a:t>be a </a:t>
            </a:r>
            <a:r>
              <a:rPr lang="tr-TR" sz="2400" dirty="0" err="1"/>
              <a:t>single</a:t>
            </a:r>
            <a:r>
              <a:rPr lang="tr-TR" sz="2400" dirty="0"/>
              <a:t> </a:t>
            </a:r>
            <a:r>
              <a:rPr lang="tr-TR" sz="2400" dirty="0" err="1"/>
              <a:t>paragraph</a:t>
            </a:r>
            <a:r>
              <a:rPr lang="tr-TR" sz="2400" dirty="0"/>
              <a:t> </a:t>
            </a:r>
            <a:r>
              <a:rPr lang="tr-TR" sz="2400" dirty="0" err="1"/>
              <a:t>double-spaced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between</a:t>
            </a:r>
            <a:r>
              <a:rPr lang="tr-TR" sz="2400" dirty="0"/>
              <a:t> </a:t>
            </a:r>
            <a:r>
              <a:rPr lang="tr-TR" sz="2400" b="1" dirty="0"/>
              <a:t>150-250</a:t>
            </a:r>
            <a:r>
              <a:rPr lang="tr-TR" sz="2400" dirty="0"/>
              <a:t> </a:t>
            </a:r>
            <a:r>
              <a:rPr lang="tr-TR" sz="2400" dirty="0" err="1"/>
              <a:t>words</a:t>
            </a:r>
            <a:r>
              <a:rPr lang="tr-TR" sz="2400" dirty="0"/>
              <a:t>.</a:t>
            </a:r>
            <a:endParaRPr lang="en-US" sz="2400" dirty="0"/>
          </a:p>
          <a:p>
            <a:r>
              <a:rPr lang="tr-TR" sz="2400" dirty="0" err="1" smtClean="0"/>
              <a:t>type</a:t>
            </a:r>
            <a:r>
              <a:rPr lang="tr-TR" sz="2400" dirty="0" smtClean="0"/>
              <a:t> </a:t>
            </a:r>
            <a:r>
              <a:rPr lang="tr-TR" sz="2400" i="1" dirty="0" err="1"/>
              <a:t>Keywords</a:t>
            </a:r>
            <a:r>
              <a:rPr lang="tr-TR" sz="2400" i="1" dirty="0"/>
              <a:t>:</a:t>
            </a:r>
            <a:r>
              <a:rPr lang="tr-TR" sz="2400" dirty="0"/>
              <a:t> (</a:t>
            </a:r>
            <a:r>
              <a:rPr lang="tr-TR" sz="2400" dirty="0" err="1"/>
              <a:t>italicized</a:t>
            </a:r>
            <a:r>
              <a:rPr lang="tr-TR" sz="2400" dirty="0"/>
              <a:t>),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then</a:t>
            </a:r>
            <a:r>
              <a:rPr lang="tr-TR" sz="2400" dirty="0"/>
              <a:t> </a:t>
            </a:r>
            <a:r>
              <a:rPr lang="tr-TR" sz="2400" dirty="0" err="1"/>
              <a:t>list</a:t>
            </a:r>
            <a:r>
              <a:rPr lang="tr-TR" sz="2400" dirty="0"/>
              <a:t> </a:t>
            </a:r>
            <a:r>
              <a:rPr lang="tr-TR" sz="2400" dirty="0" err="1"/>
              <a:t>your</a:t>
            </a:r>
            <a:r>
              <a:rPr lang="tr-TR" sz="2400" dirty="0"/>
              <a:t> </a:t>
            </a:r>
            <a:r>
              <a:rPr lang="tr-TR" sz="2400" dirty="0" err="1"/>
              <a:t>keywords</a:t>
            </a:r>
            <a:r>
              <a:rPr lang="tr-TR" sz="2400" dirty="0"/>
              <a:t>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1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General APA </a:t>
            </a:r>
            <a:r>
              <a:rPr lang="tr-TR" b="1" dirty="0" err="1">
                <a:solidFill>
                  <a:srgbClr val="C00000"/>
                </a:solidFill>
              </a:rPr>
              <a:t>Guidelines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37" y="253180"/>
            <a:ext cx="4651163" cy="6342496"/>
          </a:xfrm>
        </p:spPr>
      </p:pic>
    </p:spTree>
    <p:extLst>
      <p:ext uri="{BB962C8B-B14F-4D97-AF65-F5344CB8AC3E}">
        <p14:creationId xmlns:p14="http://schemas.microsoft.com/office/powerpoint/2010/main" val="314309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In-Text Citations: The </a:t>
            </a:r>
            <a:r>
              <a:rPr lang="en-US" b="1" dirty="0" smtClean="0"/>
              <a:t>Basics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Author's</a:t>
            </a:r>
            <a:r>
              <a:rPr lang="tr-TR" dirty="0" smtClean="0"/>
              <a:t> </a:t>
            </a:r>
            <a:r>
              <a:rPr lang="tr-TR" b="1" dirty="0" err="1"/>
              <a:t>last</a:t>
            </a:r>
            <a:r>
              <a:rPr lang="tr-TR" b="1" dirty="0"/>
              <a:t> name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year</a:t>
            </a:r>
            <a:r>
              <a:rPr lang="tr-TR" b="1" dirty="0"/>
              <a:t> of </a:t>
            </a:r>
            <a:r>
              <a:rPr lang="tr-TR" b="1" dirty="0" err="1"/>
              <a:t>publication</a:t>
            </a:r>
            <a:r>
              <a:rPr lang="tr-TR" b="1" dirty="0"/>
              <a:t> </a:t>
            </a:r>
            <a:r>
              <a:rPr lang="tr-TR" dirty="0"/>
              <a:t>for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source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appear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text</a:t>
            </a:r>
            <a:r>
              <a:rPr lang="tr-TR" dirty="0"/>
              <a:t>, for </a:t>
            </a:r>
            <a:r>
              <a:rPr lang="tr-TR" dirty="0" err="1"/>
              <a:t>example</a:t>
            </a:r>
            <a:r>
              <a:rPr lang="tr-TR" dirty="0"/>
              <a:t>, (</a:t>
            </a:r>
            <a:r>
              <a:rPr lang="tr-TR" dirty="0" err="1"/>
              <a:t>Jones</a:t>
            </a:r>
            <a:r>
              <a:rPr lang="tr-TR" dirty="0"/>
              <a:t>, 1998), </a:t>
            </a:r>
            <a:r>
              <a:rPr lang="tr-TR" dirty="0" err="1"/>
              <a:t>and</a:t>
            </a:r>
            <a:r>
              <a:rPr lang="tr-TR" dirty="0"/>
              <a:t> a </a:t>
            </a:r>
            <a:r>
              <a:rPr lang="tr-TR" dirty="0" err="1"/>
              <a:t>complete</a:t>
            </a:r>
            <a:r>
              <a:rPr lang="tr-TR" dirty="0"/>
              <a:t> </a:t>
            </a:r>
            <a:r>
              <a:rPr lang="tr-TR" dirty="0" err="1"/>
              <a:t>reference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appear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reference</a:t>
            </a:r>
            <a:r>
              <a:rPr lang="tr-TR" dirty="0"/>
              <a:t> </a:t>
            </a:r>
            <a:r>
              <a:rPr lang="tr-TR" dirty="0" err="1"/>
              <a:t>list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paper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u="sng" dirty="0" err="1"/>
              <a:t>All</a:t>
            </a:r>
            <a:r>
              <a:rPr lang="tr-TR" b="1" u="sng" dirty="0"/>
              <a:t> </a:t>
            </a:r>
            <a:r>
              <a:rPr lang="tr-TR" b="1" u="sng" dirty="0" err="1"/>
              <a:t>sources</a:t>
            </a:r>
            <a:r>
              <a:rPr lang="tr-TR" b="1" u="sng" dirty="0"/>
              <a:t> </a:t>
            </a:r>
            <a:r>
              <a:rPr lang="tr-TR" b="1" u="sng" dirty="0" err="1"/>
              <a:t>that</a:t>
            </a:r>
            <a:r>
              <a:rPr lang="tr-TR" b="1" u="sng" dirty="0"/>
              <a:t> </a:t>
            </a:r>
            <a:r>
              <a:rPr lang="tr-TR" b="1" u="sng" dirty="0" err="1"/>
              <a:t>are</a:t>
            </a:r>
            <a:r>
              <a:rPr lang="tr-TR" b="1" u="sng" dirty="0"/>
              <a:t> </a:t>
            </a:r>
            <a:r>
              <a:rPr lang="tr-TR" b="1" u="sng" dirty="0" err="1"/>
              <a:t>cited</a:t>
            </a:r>
            <a:r>
              <a:rPr lang="tr-TR" b="1" u="sng" dirty="0"/>
              <a:t> in </a:t>
            </a:r>
            <a:r>
              <a:rPr lang="tr-TR" b="1" u="sng" dirty="0" err="1"/>
              <a:t>the</a:t>
            </a:r>
            <a:r>
              <a:rPr lang="tr-TR" b="1" u="sng" dirty="0"/>
              <a:t> </a:t>
            </a:r>
            <a:r>
              <a:rPr lang="tr-TR" b="1" u="sng" dirty="0" err="1"/>
              <a:t>text</a:t>
            </a:r>
            <a:r>
              <a:rPr lang="tr-TR" b="1" u="sng" dirty="0"/>
              <a:t> </a:t>
            </a:r>
            <a:r>
              <a:rPr lang="tr-TR" b="1" u="sng" dirty="0" err="1"/>
              <a:t>must</a:t>
            </a:r>
            <a:r>
              <a:rPr lang="tr-TR" b="1" u="sng" dirty="0"/>
              <a:t> </a:t>
            </a:r>
            <a:r>
              <a:rPr lang="tr-TR" b="1" u="sng" dirty="0" err="1"/>
              <a:t>appear</a:t>
            </a:r>
            <a:r>
              <a:rPr lang="tr-TR" b="1" u="sng" dirty="0"/>
              <a:t> in </a:t>
            </a:r>
            <a:r>
              <a:rPr lang="tr-TR" b="1" u="sng" dirty="0" err="1"/>
              <a:t>the</a:t>
            </a:r>
            <a:r>
              <a:rPr lang="tr-TR" b="1" u="sng" dirty="0"/>
              <a:t> </a:t>
            </a:r>
            <a:r>
              <a:rPr lang="tr-TR" b="1" u="sng" dirty="0" err="1"/>
              <a:t>reference</a:t>
            </a:r>
            <a:r>
              <a:rPr lang="tr-TR" b="1" u="sng" dirty="0"/>
              <a:t> </a:t>
            </a:r>
            <a:r>
              <a:rPr lang="tr-TR" b="1" u="sng" dirty="0" err="1"/>
              <a:t>list</a:t>
            </a:r>
            <a:r>
              <a:rPr lang="tr-TR" b="1" u="sng" dirty="0"/>
              <a:t> at </a:t>
            </a:r>
            <a:r>
              <a:rPr lang="tr-TR" b="1" u="sng" dirty="0" err="1"/>
              <a:t>the</a:t>
            </a:r>
            <a:r>
              <a:rPr lang="tr-TR" b="1" u="sng" dirty="0"/>
              <a:t> </a:t>
            </a:r>
            <a:r>
              <a:rPr lang="tr-TR" b="1" u="sng" dirty="0" err="1"/>
              <a:t>end</a:t>
            </a:r>
            <a:r>
              <a:rPr lang="tr-TR" b="1" u="sng" dirty="0"/>
              <a:t> of </a:t>
            </a:r>
            <a:r>
              <a:rPr lang="tr-TR" b="1" u="sng" dirty="0" err="1"/>
              <a:t>the</a:t>
            </a:r>
            <a:r>
              <a:rPr lang="tr-TR" b="1" u="sng" dirty="0"/>
              <a:t> </a:t>
            </a:r>
            <a:r>
              <a:rPr lang="tr-TR" b="1" u="sng" dirty="0" err="1"/>
              <a:t>paper</a:t>
            </a:r>
            <a:r>
              <a:rPr lang="tr-TR" b="1" u="sng" dirty="0" smtClean="0"/>
              <a:t>.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tr-TR" b="1" dirty="0" err="1">
                <a:solidFill>
                  <a:srgbClr val="0070C0"/>
                </a:solidFill>
              </a:rPr>
              <a:t>Note</a:t>
            </a:r>
            <a:r>
              <a:rPr lang="tr-TR" b="1" dirty="0">
                <a:solidFill>
                  <a:srgbClr val="0070C0"/>
                </a:solidFill>
              </a:rPr>
              <a:t>: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/>
              <a:t>APA </a:t>
            </a:r>
            <a:r>
              <a:rPr lang="tr-TR" dirty="0" err="1"/>
              <a:t>style</a:t>
            </a:r>
            <a:r>
              <a:rPr lang="tr-TR" dirty="0"/>
              <a:t> </a:t>
            </a:r>
            <a:r>
              <a:rPr lang="tr-TR" dirty="0" err="1"/>
              <a:t>requires</a:t>
            </a:r>
            <a:r>
              <a:rPr lang="tr-TR" dirty="0"/>
              <a:t> </a:t>
            </a:r>
            <a:r>
              <a:rPr lang="tr-TR" dirty="0" err="1"/>
              <a:t>authors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i="1" dirty="0" err="1"/>
              <a:t>past</a:t>
            </a:r>
            <a:r>
              <a:rPr lang="tr-TR" i="1" dirty="0"/>
              <a:t> tense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i="1" dirty="0" err="1"/>
              <a:t>present</a:t>
            </a:r>
            <a:r>
              <a:rPr lang="tr-TR" i="1" dirty="0"/>
              <a:t> </a:t>
            </a:r>
            <a:r>
              <a:rPr lang="tr-TR" i="1" dirty="0" err="1"/>
              <a:t>perfect</a:t>
            </a:r>
            <a:r>
              <a:rPr lang="tr-TR" i="1" dirty="0"/>
              <a:t> tense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signal</a:t>
            </a:r>
            <a:r>
              <a:rPr lang="tr-TR" dirty="0"/>
              <a:t> </a:t>
            </a:r>
            <a:r>
              <a:rPr lang="tr-TR" dirty="0" err="1"/>
              <a:t>phrases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describe</a:t>
            </a:r>
            <a:r>
              <a:rPr lang="tr-TR" dirty="0"/>
              <a:t> </a:t>
            </a:r>
            <a:r>
              <a:rPr lang="tr-TR" dirty="0" err="1"/>
              <a:t>earlier</a:t>
            </a:r>
            <a:r>
              <a:rPr lang="tr-TR" dirty="0"/>
              <a:t> </a:t>
            </a:r>
            <a:r>
              <a:rPr lang="tr-TR" dirty="0" err="1"/>
              <a:t>research</a:t>
            </a:r>
            <a:r>
              <a:rPr lang="tr-TR" dirty="0"/>
              <a:t>, for </a:t>
            </a:r>
            <a:r>
              <a:rPr lang="tr-TR" dirty="0" err="1"/>
              <a:t>example</a:t>
            </a:r>
            <a:r>
              <a:rPr lang="tr-TR" dirty="0"/>
              <a:t>, </a:t>
            </a:r>
            <a:r>
              <a:rPr lang="tr-TR" dirty="0" err="1"/>
              <a:t>Jones</a:t>
            </a:r>
            <a:r>
              <a:rPr lang="tr-TR" dirty="0"/>
              <a:t> (1998) </a:t>
            </a:r>
            <a:r>
              <a:rPr lang="tr-TR" b="1" dirty="0" err="1"/>
              <a:t>found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Jones</a:t>
            </a:r>
            <a:r>
              <a:rPr lang="tr-TR" dirty="0"/>
              <a:t> (1998) </a:t>
            </a:r>
            <a:r>
              <a:rPr lang="tr-TR" b="1" dirty="0"/>
              <a:t>has </a:t>
            </a:r>
            <a:r>
              <a:rPr lang="tr-TR" b="1" dirty="0" err="1"/>
              <a:t>found</a:t>
            </a:r>
            <a:r>
              <a:rPr lang="tr-TR" dirty="0"/>
              <a:t>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16888"/>
      </p:ext>
    </p:extLst>
  </p:cSld>
  <p:clrMapOvr>
    <a:masterClrMapping/>
  </p:clrMapOvr>
</p:sld>
</file>

<file path=ppt/theme/theme1.xml><?xml version="1.0" encoding="utf-8"?>
<a:theme xmlns:a="http://schemas.openxmlformats.org/drawingml/2006/main" name="Çerçev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Çerçeve</Template>
  <TotalTime>377</TotalTime>
  <Words>1851</Words>
  <Application>Microsoft Office PowerPoint</Application>
  <PresentationFormat>Geniş ekran</PresentationFormat>
  <Paragraphs>231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9" baseType="lpstr">
      <vt:lpstr>Corbel</vt:lpstr>
      <vt:lpstr>Wingdings 2</vt:lpstr>
      <vt:lpstr>Çerçeve</vt:lpstr>
      <vt:lpstr>APA 6th</vt:lpstr>
      <vt:lpstr>The 6th Edition of American Psychological Association (APA) Formatting and Style Guide</vt:lpstr>
      <vt:lpstr>General APA Guidelines</vt:lpstr>
      <vt:lpstr>General APA Guidelines</vt:lpstr>
      <vt:lpstr>General APA Guidelines</vt:lpstr>
      <vt:lpstr>General APA Guidelines</vt:lpstr>
      <vt:lpstr>General APA Guidelines</vt:lpstr>
      <vt:lpstr>General APA Guidelines</vt:lpstr>
      <vt:lpstr>In-Text Citations: The Basics </vt:lpstr>
      <vt:lpstr>In-Text Citations: The Basics </vt:lpstr>
      <vt:lpstr>In-Text Citations: The Basics </vt:lpstr>
      <vt:lpstr>In-Text Citations: The Basics </vt:lpstr>
      <vt:lpstr>In-Text Citations: Author/Authors </vt:lpstr>
      <vt:lpstr>In-Text Citations: Author/Authors </vt:lpstr>
      <vt:lpstr>In-Text Citations: Author/Authors </vt:lpstr>
      <vt:lpstr>In-Text Citations: Author/Authors </vt:lpstr>
      <vt:lpstr>In-Text Citations: Author/Authors </vt:lpstr>
      <vt:lpstr>In-Text Citations: Author/Authors </vt:lpstr>
      <vt:lpstr>In-Text Citations: Author/Authors</vt:lpstr>
      <vt:lpstr>In-Text Citations: Author/Authors</vt:lpstr>
      <vt:lpstr>In-Text Citations: Author/Authors</vt:lpstr>
      <vt:lpstr>Reference List: Basic Rules</vt:lpstr>
      <vt:lpstr>Reference List: Basic Rules</vt:lpstr>
      <vt:lpstr>Reference List: Author/Authors</vt:lpstr>
      <vt:lpstr>Reference List: Author/Authors</vt:lpstr>
      <vt:lpstr>Reference List: Author/Authors</vt:lpstr>
      <vt:lpstr>Reference List: Author/Authors</vt:lpstr>
      <vt:lpstr>Reference List: Author/Authors</vt:lpstr>
      <vt:lpstr>Reference List: Author/Authors</vt:lpstr>
      <vt:lpstr>Reference List: Author/Authors</vt:lpstr>
      <vt:lpstr>Reference List: Author/Authors</vt:lpstr>
      <vt:lpstr>Reference List: Articles in Periodicals</vt:lpstr>
      <vt:lpstr>Reference List: Books</vt:lpstr>
      <vt:lpstr>Reference List: Books</vt:lpstr>
      <vt:lpstr>Reference List: Electronic Sources (Web Publications)</vt:lpstr>
      <vt:lpstr>Reference List: Electronic Sources (Web Publications)</vt:lpstr>
      <vt:lpstr>Electronic Books </vt:lpstr>
      <vt:lpstr>Theses</vt:lpstr>
      <vt:lpstr>Theses</vt:lpstr>
      <vt:lpstr>Audiovisual Media</vt:lpstr>
      <vt:lpstr>EXERCISE</vt:lpstr>
      <vt:lpstr>1.</vt:lpstr>
      <vt:lpstr>2.</vt:lpstr>
      <vt:lpstr>3.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an introduction for a research paper?</dc:title>
  <dc:creator>PSY-ASIST</dc:creator>
  <cp:lastModifiedBy>PSY-ASIST</cp:lastModifiedBy>
  <cp:revision>99</cp:revision>
  <dcterms:created xsi:type="dcterms:W3CDTF">2015-10-19T11:06:59Z</dcterms:created>
  <dcterms:modified xsi:type="dcterms:W3CDTF">2015-11-04T07:44:10Z</dcterms:modified>
</cp:coreProperties>
</file>